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2" r:id="rId3"/>
    <p:sldId id="277" r:id="rId4"/>
    <p:sldId id="278" r:id="rId5"/>
    <p:sldId id="279" r:id="rId6"/>
    <p:sldId id="280" r:id="rId7"/>
    <p:sldId id="260" r:id="rId8"/>
    <p:sldId id="261" r:id="rId9"/>
    <p:sldId id="282" r:id="rId10"/>
    <p:sldId id="283" r:id="rId11"/>
    <p:sldId id="281" r:id="rId12"/>
    <p:sldId id="268" r:id="rId13"/>
    <p:sldId id="270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f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8B092C-F505-A04B-3491-0981C31A5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F7A98A-5CB9-A10F-D5FB-4BB70D41DC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4E0358-1771-E694-A17D-D3941DD91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8B01E-8743-63CB-B417-D9D4B5E7C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DCB515-AD16-ED52-0208-61CC83CDF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54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3379D7-8D93-B74B-C8D7-5EDAF5B58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2F866-420A-E719-F321-AA0BC513E0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434E44-3828-FBD2-2AEF-1DF0E5B52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0F3F38-6170-D88A-5E86-22D4BACA6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55186B-A3F1-9C98-BB2A-855517B7E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1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2CD7F72-717F-30EE-E678-3D154CA657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08DB2E-BE1A-71A3-2EEE-798BAA5576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1BAD94-5452-CE5D-8884-9EDAA3919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7DD6BC-9215-3CFE-BE39-32939FAFC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CD5D73-0938-DC78-495C-A786DF25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803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69088-DEBC-41DB-F732-EC474177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792C85-E9BA-2D20-3C4E-C87990B78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B8DBA9-3C13-B94A-B474-09A5629D3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9EC493-77D3-8248-9743-0900DFBFE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523D37-4231-ACC5-48E2-FE6332FAC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060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CA2C3D-DF67-4B4D-32F6-B4353D8B3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802961-4F45-8261-9C5D-40E78D465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B2613C-E7F8-EB15-6CBA-865A5C74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EE67B-29A1-D13E-59FC-9C0FBFA97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90E751-3B7C-647A-EDB2-32EABE74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917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21015A-2166-38FD-5186-43B3A76C1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A0A6E5-510B-DCD3-BE82-C32EF62F1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6C9943-B30D-55E6-E3E7-7227162364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63BAB4-A6E9-7BD1-56FC-E65133400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02026D-F303-39F9-5B06-692A670DF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F0A747-5555-D56C-A6D2-E2BAE42F0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884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640BED-AD52-9232-75B9-B2134D941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D681C5-20D9-0BE9-9435-B0DF786BD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F57DCA4-24C0-CE8B-501D-D422C5299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C15B6F2-58FC-79DA-A23B-3BCBAB20F6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BFC4C26-787E-7FA2-4834-ED0938B4CD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EEEAF16-A204-BDE4-9117-63E05EFE1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6607887-1F83-F110-DC81-E1337580C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60CE1FB-DBC1-1006-8C9E-49D89130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882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2558BD-CEEE-7BDD-334E-E7AF935E0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D0A82C-F6C3-1DEC-FB2D-1F1A7AEF5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6A1F35-90E5-4ED8-06BB-DC353F8A2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78647E-0E0B-C991-6F86-92201B766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317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339919C-F8E0-6464-7212-328105535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BA4176E-D248-D89F-0925-8106DC129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D9317D-2DF3-8F79-7676-3A80E61EE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71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A5813F-1824-27D2-C398-23201ABF2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DB9730-8E41-6443-8EE7-4422F836A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3D7700-933E-8F0B-04E5-5C51F51C5D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DA5D3E-AF2A-D59F-55C1-AE4F424B4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5D455E-75EF-6885-2969-D55B3F819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F900DB-511E-5C87-7F50-C06C186E2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492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DDAA9F-AF50-D67A-C18D-F6E0555F2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E081F6A-E814-77C9-0CF6-445671414B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39BAA2-D589-F510-5A19-BFD0F8E53D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7D248F-F0AE-D567-FC10-180295DB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C71AD1-A0A3-110C-110E-FC0AC5CF7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090C97-A465-2240-D16C-B739BAB35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144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13FE6A-6199-48C2-6436-4D4F5B32E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D64F91-098A-E895-AEC3-7480D3516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DCB43C-D3F0-3AE8-9048-59AEAF82EB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F8471-6C14-4ECD-913D-5B7222072895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756C10-94F9-FA03-AAE8-BA68D9240E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AD920-C662-119E-CAA6-8467A9D09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6319C-17CA-422C-8ACA-76392FACA5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300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5F9FE740-B293-40A7-359D-01189F17D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4833" y="1978747"/>
            <a:ext cx="4253218" cy="1323439"/>
          </a:xfrm>
        </p:spPr>
        <p:txBody>
          <a:bodyPr>
            <a:normAutofit/>
          </a:bodyPr>
          <a:lstStyle/>
          <a:p>
            <a:pPr algn="r"/>
            <a:r>
              <a:rPr lang="ko-KR" altLang="en-US" sz="1700" b="1" dirty="0">
                <a:latin typeface="+mn-ea"/>
              </a:rPr>
              <a:t>광주 </a:t>
            </a:r>
            <a:r>
              <a:rPr lang="en-US" altLang="ko-KR" sz="1700" b="1" dirty="0">
                <a:latin typeface="+mn-ea"/>
              </a:rPr>
              <a:t>2</a:t>
            </a:r>
            <a:r>
              <a:rPr lang="ko-KR" altLang="en-US" sz="1700" b="1" dirty="0">
                <a:latin typeface="+mn-ea"/>
              </a:rPr>
              <a:t>반</a:t>
            </a:r>
            <a:endParaRPr lang="en-US" altLang="ko-KR" sz="1700" b="1" dirty="0">
              <a:latin typeface="+mn-ea"/>
            </a:endParaRPr>
          </a:p>
          <a:p>
            <a:pPr algn="r"/>
            <a:r>
              <a:rPr lang="ko-KR" altLang="en-US" sz="1700" b="1" dirty="0">
                <a:latin typeface="+mn-ea"/>
              </a:rPr>
              <a:t>팀장 </a:t>
            </a:r>
            <a:r>
              <a:rPr lang="en-US" altLang="ko-KR" sz="1700" b="1" dirty="0">
                <a:latin typeface="+mn-ea"/>
              </a:rPr>
              <a:t>: </a:t>
            </a:r>
            <a:r>
              <a:rPr lang="ko-KR" altLang="en-US" sz="1700" b="1" dirty="0" err="1">
                <a:latin typeface="+mn-ea"/>
              </a:rPr>
              <a:t>이동주</a:t>
            </a:r>
            <a:endParaRPr lang="en-US" altLang="ko-KR" sz="1700" b="1" dirty="0">
              <a:latin typeface="+mn-ea"/>
            </a:endParaRPr>
          </a:p>
          <a:p>
            <a:pPr algn="r"/>
            <a:r>
              <a:rPr lang="ko-KR" altLang="en-US" sz="1700" b="1" dirty="0">
                <a:latin typeface="+mn-ea"/>
              </a:rPr>
              <a:t>팀원 </a:t>
            </a:r>
            <a:r>
              <a:rPr lang="en-US" altLang="ko-KR" sz="1700" b="1" dirty="0">
                <a:latin typeface="+mn-ea"/>
              </a:rPr>
              <a:t>: </a:t>
            </a:r>
            <a:r>
              <a:rPr lang="ko-KR" altLang="en-US" sz="1700" b="1" dirty="0">
                <a:latin typeface="+mn-ea"/>
              </a:rPr>
              <a:t>박세호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F9880-EC00-9F57-C9CB-DCEFF85C5693}"/>
              </a:ext>
            </a:extLst>
          </p:cNvPr>
          <p:cNvSpPr txBox="1"/>
          <p:nvPr/>
        </p:nvSpPr>
        <p:spPr>
          <a:xfrm>
            <a:off x="2265783" y="270587"/>
            <a:ext cx="766043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/>
              <a:t>장르 기반 영화 추천 사이트</a:t>
            </a:r>
            <a:endParaRPr lang="en-US" altLang="ko-KR" sz="4000" b="1" dirty="0"/>
          </a:p>
          <a:p>
            <a:pPr algn="ctr"/>
            <a:endParaRPr lang="en-US" altLang="ko-KR" sz="2500" b="1" dirty="0"/>
          </a:p>
          <a:p>
            <a:pPr algn="ctr"/>
            <a:r>
              <a:rPr lang="en-US" altLang="ko-KR" sz="4000" b="1" dirty="0"/>
              <a:t>&lt;Movie World&gt;</a:t>
            </a:r>
          </a:p>
        </p:txBody>
      </p:sp>
    </p:spTree>
    <p:extLst>
      <p:ext uri="{BB962C8B-B14F-4D97-AF65-F5344CB8AC3E}">
        <p14:creationId xmlns:p14="http://schemas.microsoft.com/office/powerpoint/2010/main" val="4133395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C48658-2924-2AFA-2F64-DD48009B4F21}"/>
              </a:ext>
            </a:extLst>
          </p:cNvPr>
          <p:cNvSpPr txBox="1"/>
          <p:nvPr/>
        </p:nvSpPr>
        <p:spPr>
          <a:xfrm>
            <a:off x="218113" y="273080"/>
            <a:ext cx="21611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04.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필수기능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3DEAA2-6990-F0F2-2A94-20A2B77734F9}"/>
              </a:ext>
            </a:extLst>
          </p:cNvPr>
          <p:cNvSpPr txBox="1"/>
          <p:nvPr/>
        </p:nvSpPr>
        <p:spPr>
          <a:xfrm>
            <a:off x="4648838" y="786189"/>
            <a:ext cx="16680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영화 추천 알고리즘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B33D39-58CA-CE9C-080D-D794684BBE1F}"/>
              </a:ext>
            </a:extLst>
          </p:cNvPr>
          <p:cNvSpPr/>
          <p:nvPr/>
        </p:nvSpPr>
        <p:spPr>
          <a:xfrm flipV="1">
            <a:off x="4648838" y="1077450"/>
            <a:ext cx="1668072" cy="725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4669EB0-6D9B-4245-D73A-508FAF657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895" y="1390571"/>
            <a:ext cx="6569031" cy="517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16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3DEAA2-6990-F0F2-2A94-20A2B77734F9}"/>
              </a:ext>
            </a:extLst>
          </p:cNvPr>
          <p:cNvSpPr txBox="1"/>
          <p:nvPr/>
        </p:nvSpPr>
        <p:spPr>
          <a:xfrm>
            <a:off x="8088324" y="803001"/>
            <a:ext cx="10305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Community</a:t>
            </a:r>
            <a:endParaRPr lang="ko-KR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B33D39-58CA-CE9C-080D-D794684BBE1F}"/>
              </a:ext>
            </a:extLst>
          </p:cNvPr>
          <p:cNvSpPr/>
          <p:nvPr/>
        </p:nvSpPr>
        <p:spPr>
          <a:xfrm flipV="1">
            <a:off x="8088324" y="1080000"/>
            <a:ext cx="971786" cy="692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4A7AF-9F3A-2639-B63F-18E52C651C87}"/>
              </a:ext>
            </a:extLst>
          </p:cNvPr>
          <p:cNvSpPr txBox="1"/>
          <p:nvPr/>
        </p:nvSpPr>
        <p:spPr>
          <a:xfrm>
            <a:off x="218113" y="266549"/>
            <a:ext cx="21611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04.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필수기능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C07A1D1-1608-1020-9308-0CAE26383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032" y="1608737"/>
            <a:ext cx="3962859" cy="381324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76726B1-C683-BA55-750A-9A929450C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4701" y="1608737"/>
            <a:ext cx="4492390" cy="381324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0D5649E-DF6E-4B69-E891-EE1432428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032" y="5548674"/>
            <a:ext cx="5191125" cy="9525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36291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C48658-2924-2AFA-2F64-DD48009B4F21}"/>
              </a:ext>
            </a:extLst>
          </p:cNvPr>
          <p:cNvSpPr txBox="1"/>
          <p:nvPr/>
        </p:nvSpPr>
        <p:spPr>
          <a:xfrm>
            <a:off x="218113" y="273080"/>
            <a:ext cx="21611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04.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필수기능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BB44F7-076A-FD3C-21DE-9C1594BE76C9}"/>
              </a:ext>
            </a:extLst>
          </p:cNvPr>
          <p:cNvSpPr txBox="1"/>
          <p:nvPr/>
        </p:nvSpPr>
        <p:spPr>
          <a:xfrm>
            <a:off x="7495662" y="803001"/>
            <a:ext cx="921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URLS</a:t>
            </a:r>
            <a:endParaRPr lang="ko-KR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E7697FA-EE50-0BB3-7F73-7F13496F53A4}"/>
              </a:ext>
            </a:extLst>
          </p:cNvPr>
          <p:cNvSpPr/>
          <p:nvPr/>
        </p:nvSpPr>
        <p:spPr>
          <a:xfrm flipV="1">
            <a:off x="7495662" y="1080000"/>
            <a:ext cx="921451" cy="700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3AD5D18-EDCE-030B-BA57-C8966C315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277" y="2338179"/>
            <a:ext cx="5122097" cy="30798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A4093DE-BA75-6DF2-DF97-684896346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244" y="2338179"/>
            <a:ext cx="4731481" cy="30798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FAACB8A-89C0-6458-1101-81CAEA9F6E3A}"/>
              </a:ext>
            </a:extLst>
          </p:cNvPr>
          <p:cNvSpPr txBox="1"/>
          <p:nvPr/>
        </p:nvSpPr>
        <p:spPr>
          <a:xfrm>
            <a:off x="805244" y="1789889"/>
            <a:ext cx="354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 URL/ Router URL</a:t>
            </a:r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9869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C48658-2924-2AFA-2F64-DD48009B4F21}"/>
              </a:ext>
            </a:extLst>
          </p:cNvPr>
          <p:cNvSpPr txBox="1"/>
          <p:nvPr/>
        </p:nvSpPr>
        <p:spPr>
          <a:xfrm>
            <a:off x="218113" y="263001"/>
            <a:ext cx="18501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05. </a:t>
            </a:r>
            <a:r>
              <a:rPr lang="ko-KR" altLang="en-US" sz="3000" b="1" dirty="0" err="1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느낀점</a:t>
            </a:r>
            <a:endParaRPr lang="ko-KR" altLang="en-US" sz="3000" b="1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0D6C853-FCF7-4B85-B00C-DD56FB7AD77F}"/>
              </a:ext>
            </a:extLst>
          </p:cNvPr>
          <p:cNvGrpSpPr/>
          <p:nvPr/>
        </p:nvGrpSpPr>
        <p:grpSpPr>
          <a:xfrm>
            <a:off x="555846" y="2315212"/>
            <a:ext cx="5212360" cy="3447505"/>
            <a:chOff x="1836490" y="45208"/>
            <a:chExt cx="8519016" cy="6523787"/>
          </a:xfrm>
        </p:grpSpPr>
        <p:sp>
          <p:nvSpPr>
            <p:cNvPr id="7" name="모서리가 둥근 직사각형 3">
              <a:extLst>
                <a:ext uri="{FF2B5EF4-FFF2-40B4-BE49-F238E27FC236}">
                  <a16:creationId xmlns:a16="http://schemas.microsoft.com/office/drawing/2014/main" id="{0FFCF7DC-E2E2-4676-A85D-9DFD96989500}"/>
                </a:ext>
              </a:extLst>
            </p:cNvPr>
            <p:cNvSpPr/>
            <p:nvPr/>
          </p:nvSpPr>
          <p:spPr>
            <a:xfrm>
              <a:off x="1858562" y="664339"/>
              <a:ext cx="8496944" cy="5904656"/>
            </a:xfrm>
            <a:prstGeom prst="roundRect">
              <a:avLst>
                <a:gd name="adj" fmla="val 3149"/>
              </a:avLst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kumimoji="0" lang="ko-KR" altLang="en-US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8" name="한쪽 모서리는 잘리고 다른 쪽 모서리는 둥근 사각형 4">
              <a:extLst>
                <a:ext uri="{FF2B5EF4-FFF2-40B4-BE49-F238E27FC236}">
                  <a16:creationId xmlns:a16="http://schemas.microsoft.com/office/drawing/2014/main" id="{15C8AF96-DE63-2780-EADD-832C3B494D3A}"/>
                </a:ext>
              </a:extLst>
            </p:cNvPr>
            <p:cNvSpPr/>
            <p:nvPr/>
          </p:nvSpPr>
          <p:spPr>
            <a:xfrm flipH="1">
              <a:off x="1836490" y="45208"/>
              <a:ext cx="3168353" cy="639841"/>
            </a:xfrm>
            <a:prstGeom prst="snipRoundRect">
              <a:avLst>
                <a:gd name="adj1" fmla="val 50000"/>
                <a:gd name="adj2" fmla="val 0"/>
              </a:avLst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ko-KR" altLang="en-US" dirty="0" err="1">
                  <a:solidFill>
                    <a:prstClr val="white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이동주</a:t>
              </a:r>
              <a:endParaRPr kumimoji="0" lang="ko-KR" altLang="en-US" dirty="0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C3884B80-97ED-FC2E-939F-0CA7C89CECBE}"/>
                </a:ext>
              </a:extLst>
            </p:cNvPr>
            <p:cNvSpPr/>
            <p:nvPr/>
          </p:nvSpPr>
          <p:spPr>
            <a:xfrm flipV="1">
              <a:off x="1836493" y="536907"/>
              <a:ext cx="216024" cy="32403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kumimoji="0" lang="ko-KR" altLang="en-US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DF19DF0-A923-0E18-AEAB-EE079C371AA8}"/>
              </a:ext>
            </a:extLst>
          </p:cNvPr>
          <p:cNvGrpSpPr/>
          <p:nvPr/>
        </p:nvGrpSpPr>
        <p:grpSpPr>
          <a:xfrm>
            <a:off x="2049788" y="1844238"/>
            <a:ext cx="895276" cy="895834"/>
            <a:chOff x="361950" y="1138237"/>
            <a:chExt cx="1920875" cy="1922073"/>
          </a:xfrm>
        </p:grpSpPr>
        <p:sp>
          <p:nvSpPr>
            <p:cNvPr id="11" name="Oval 488">
              <a:extLst>
                <a:ext uri="{FF2B5EF4-FFF2-40B4-BE49-F238E27FC236}">
                  <a16:creationId xmlns:a16="http://schemas.microsoft.com/office/drawing/2014/main" id="{7DE0F29E-4A30-E222-FF8C-7FD63267D4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950" y="1138237"/>
              <a:ext cx="1920875" cy="1920875"/>
            </a:xfrm>
            <a:prstGeom prst="ellipse">
              <a:avLst/>
            </a:prstGeom>
            <a:solidFill>
              <a:srgbClr val="4AB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2" name="자유형 3">
              <a:extLst>
                <a:ext uri="{FF2B5EF4-FFF2-40B4-BE49-F238E27FC236}">
                  <a16:creationId xmlns:a16="http://schemas.microsoft.com/office/drawing/2014/main" id="{D1B9D081-AE04-07EC-4AB2-A8D8919DC7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919" y="2594394"/>
              <a:ext cx="1315439" cy="465916"/>
            </a:xfrm>
            <a:custGeom>
              <a:avLst/>
              <a:gdLst>
                <a:gd name="connsiteX0" fmla="*/ 591429 w 1315439"/>
                <a:gd name="connsiteY0" fmla="*/ 44 h 465916"/>
                <a:gd name="connsiteX1" fmla="*/ 653520 w 1315439"/>
                <a:gd name="connsiteY1" fmla="*/ 660 h 465916"/>
                <a:gd name="connsiteX2" fmla="*/ 1311375 w 1315439"/>
                <a:gd name="connsiteY2" fmla="*/ 203375 h 465916"/>
                <a:gd name="connsiteX3" fmla="*/ 1315439 w 1315439"/>
                <a:gd name="connsiteY3" fmla="*/ 211255 h 465916"/>
                <a:gd name="connsiteX4" fmla="*/ 1205591 w 1315439"/>
                <a:gd name="connsiteY4" fmla="*/ 301888 h 465916"/>
                <a:gd name="connsiteX5" fmla="*/ 668601 w 1315439"/>
                <a:gd name="connsiteY5" fmla="*/ 465916 h 465916"/>
                <a:gd name="connsiteX6" fmla="*/ 131611 w 1315439"/>
                <a:gd name="connsiteY6" fmla="*/ 301888 h 465916"/>
                <a:gd name="connsiteX7" fmla="*/ 0 w 1315439"/>
                <a:gd name="connsiteY7" fmla="*/ 193299 h 465916"/>
                <a:gd name="connsiteX8" fmla="*/ 27225 w 1315439"/>
                <a:gd name="connsiteY8" fmla="*/ 158715 h 465916"/>
                <a:gd name="connsiteX9" fmla="*/ 591429 w 1315439"/>
                <a:gd name="connsiteY9" fmla="*/ 44 h 46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5439" h="465916">
                  <a:moveTo>
                    <a:pt x="591429" y="44"/>
                  </a:moveTo>
                  <a:cubicBezTo>
                    <a:pt x="617243" y="190"/>
                    <a:pt x="638492" y="660"/>
                    <a:pt x="653520" y="660"/>
                  </a:cubicBezTo>
                  <a:cubicBezTo>
                    <a:pt x="758711" y="660"/>
                    <a:pt x="1165916" y="-22343"/>
                    <a:pt x="1311375" y="203375"/>
                  </a:cubicBezTo>
                  <a:lnTo>
                    <a:pt x="1315439" y="211255"/>
                  </a:lnTo>
                  <a:lnTo>
                    <a:pt x="1205591" y="301888"/>
                  </a:lnTo>
                  <a:cubicBezTo>
                    <a:pt x="1052304" y="405447"/>
                    <a:pt x="867514" y="465916"/>
                    <a:pt x="668601" y="465916"/>
                  </a:cubicBezTo>
                  <a:cubicBezTo>
                    <a:pt x="469688" y="465916"/>
                    <a:pt x="284898" y="405447"/>
                    <a:pt x="131611" y="301888"/>
                  </a:cubicBezTo>
                  <a:lnTo>
                    <a:pt x="0" y="193299"/>
                  </a:lnTo>
                  <a:lnTo>
                    <a:pt x="27225" y="158715"/>
                  </a:lnTo>
                  <a:cubicBezTo>
                    <a:pt x="169421" y="8193"/>
                    <a:pt x="449455" y="-763"/>
                    <a:pt x="591429" y="44"/>
                  </a:cubicBezTo>
                  <a:close/>
                </a:path>
              </a:pathLst>
            </a:custGeom>
            <a:solidFill>
              <a:srgbClr val="992B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3" name="Oval 491">
              <a:extLst>
                <a:ext uri="{FF2B5EF4-FFF2-40B4-BE49-F238E27FC236}">
                  <a16:creationId xmlns:a16="http://schemas.microsoft.com/office/drawing/2014/main" id="{97BF300D-4DDE-535C-9584-A57C3021BA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963" y="2533649"/>
              <a:ext cx="420688" cy="165100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4" name="Freeform 492">
              <a:extLst>
                <a:ext uri="{FF2B5EF4-FFF2-40B4-BE49-F238E27FC236}">
                  <a16:creationId xmlns:a16="http://schemas.microsoft.com/office/drawing/2014/main" id="{08EA4A7D-99AC-0C6F-0EF7-23CAEFC7B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188" y="2401887"/>
              <a:ext cx="376238" cy="236538"/>
            </a:xfrm>
            <a:custGeom>
              <a:avLst/>
              <a:gdLst>
                <a:gd name="T0" fmla="*/ 99 w 100"/>
                <a:gd name="T1" fmla="*/ 45 h 63"/>
                <a:gd name="T2" fmla="*/ 99 w 100"/>
                <a:gd name="T3" fmla="*/ 45 h 63"/>
                <a:gd name="T4" fmla="*/ 86 w 100"/>
                <a:gd name="T5" fmla="*/ 3 h 63"/>
                <a:gd name="T6" fmla="*/ 50 w 100"/>
                <a:gd name="T7" fmla="*/ 0 h 63"/>
                <a:gd name="T8" fmla="*/ 14 w 100"/>
                <a:gd name="T9" fmla="*/ 3 h 63"/>
                <a:gd name="T10" fmla="*/ 0 w 100"/>
                <a:gd name="T11" fmla="*/ 45 h 63"/>
                <a:gd name="T12" fmla="*/ 0 w 100"/>
                <a:gd name="T13" fmla="*/ 45 h 63"/>
                <a:gd name="T14" fmla="*/ 0 w 100"/>
                <a:gd name="T15" fmla="*/ 47 h 63"/>
                <a:gd name="T16" fmla="*/ 50 w 100"/>
                <a:gd name="T17" fmla="*/ 63 h 63"/>
                <a:gd name="T18" fmla="*/ 100 w 100"/>
                <a:gd name="T19" fmla="*/ 47 h 63"/>
                <a:gd name="T20" fmla="*/ 99 w 100"/>
                <a:gd name="T21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" h="63">
                  <a:moveTo>
                    <a:pt x="99" y="45"/>
                  </a:moveTo>
                  <a:cubicBezTo>
                    <a:pt x="99" y="45"/>
                    <a:pt x="99" y="45"/>
                    <a:pt x="99" y="45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6"/>
                    <a:pt x="0" y="47"/>
                  </a:cubicBezTo>
                  <a:cubicBezTo>
                    <a:pt x="0" y="56"/>
                    <a:pt x="22" y="63"/>
                    <a:pt x="50" y="63"/>
                  </a:cubicBezTo>
                  <a:cubicBezTo>
                    <a:pt x="77" y="63"/>
                    <a:pt x="100" y="56"/>
                    <a:pt x="100" y="47"/>
                  </a:cubicBezTo>
                  <a:cubicBezTo>
                    <a:pt x="100" y="46"/>
                    <a:pt x="100" y="46"/>
                    <a:pt x="99" y="45"/>
                  </a:cubicBezTo>
                  <a:close/>
                </a:path>
              </a:pathLst>
            </a:custGeom>
            <a:solidFill>
              <a:srgbClr val="E6CB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5" name="Freeform 493">
              <a:extLst>
                <a:ext uri="{FF2B5EF4-FFF2-40B4-BE49-F238E27FC236}">
                  <a16:creationId xmlns:a16="http://schemas.microsoft.com/office/drawing/2014/main" id="{1C861FD1-336D-EBD3-87BA-1B6262569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113" y="2401887"/>
              <a:ext cx="214313" cy="236538"/>
            </a:xfrm>
            <a:custGeom>
              <a:avLst/>
              <a:gdLst>
                <a:gd name="T0" fmla="*/ 56 w 57"/>
                <a:gd name="T1" fmla="*/ 45 h 63"/>
                <a:gd name="T2" fmla="*/ 56 w 57"/>
                <a:gd name="T3" fmla="*/ 45 h 63"/>
                <a:gd name="T4" fmla="*/ 43 w 57"/>
                <a:gd name="T5" fmla="*/ 3 h 63"/>
                <a:gd name="T6" fmla="*/ 7 w 57"/>
                <a:gd name="T7" fmla="*/ 0 h 63"/>
                <a:gd name="T8" fmla="*/ 0 w 57"/>
                <a:gd name="T9" fmla="*/ 1 h 63"/>
                <a:gd name="T10" fmla="*/ 29 w 57"/>
                <a:gd name="T11" fmla="*/ 3 h 63"/>
                <a:gd name="T12" fmla="*/ 42 w 57"/>
                <a:gd name="T13" fmla="*/ 45 h 63"/>
                <a:gd name="T14" fmla="*/ 42 w 57"/>
                <a:gd name="T15" fmla="*/ 45 h 63"/>
                <a:gd name="T16" fmla="*/ 43 w 57"/>
                <a:gd name="T17" fmla="*/ 47 h 63"/>
                <a:gd name="T18" fmla="*/ 0 w 57"/>
                <a:gd name="T19" fmla="*/ 63 h 63"/>
                <a:gd name="T20" fmla="*/ 7 w 57"/>
                <a:gd name="T21" fmla="*/ 63 h 63"/>
                <a:gd name="T22" fmla="*/ 57 w 57"/>
                <a:gd name="T23" fmla="*/ 47 h 63"/>
                <a:gd name="T24" fmla="*/ 56 w 57"/>
                <a:gd name="T25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3">
                  <a:moveTo>
                    <a:pt x="56" y="45"/>
                  </a:moveTo>
                  <a:cubicBezTo>
                    <a:pt x="56" y="45"/>
                    <a:pt x="56" y="45"/>
                    <a:pt x="56" y="45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3" y="46"/>
                    <a:pt x="43" y="46"/>
                    <a:pt x="43" y="47"/>
                  </a:cubicBezTo>
                  <a:cubicBezTo>
                    <a:pt x="43" y="55"/>
                    <a:pt x="24" y="62"/>
                    <a:pt x="0" y="63"/>
                  </a:cubicBezTo>
                  <a:cubicBezTo>
                    <a:pt x="2" y="63"/>
                    <a:pt x="4" y="63"/>
                    <a:pt x="7" y="63"/>
                  </a:cubicBezTo>
                  <a:cubicBezTo>
                    <a:pt x="34" y="63"/>
                    <a:pt x="57" y="56"/>
                    <a:pt x="57" y="47"/>
                  </a:cubicBezTo>
                  <a:cubicBezTo>
                    <a:pt x="57" y="46"/>
                    <a:pt x="57" y="46"/>
                    <a:pt x="56" y="45"/>
                  </a:cubicBezTo>
                  <a:close/>
                </a:path>
              </a:pathLst>
            </a:custGeom>
            <a:solidFill>
              <a:srgbClr val="D9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6" name="Freeform 494">
              <a:extLst>
                <a:ext uri="{FF2B5EF4-FFF2-40B4-BE49-F238E27FC236}">
                  <a16:creationId xmlns:a16="http://schemas.microsoft.com/office/drawing/2014/main" id="{FE6020E9-BF01-1DD3-9999-A394F4E3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250" y="1392237"/>
              <a:ext cx="900113" cy="1096963"/>
            </a:xfrm>
            <a:custGeom>
              <a:avLst/>
              <a:gdLst>
                <a:gd name="T0" fmla="*/ 224 w 240"/>
                <a:gd name="T1" fmla="*/ 100 h 292"/>
                <a:gd name="T2" fmla="*/ 224 w 240"/>
                <a:gd name="T3" fmla="*/ 58 h 292"/>
                <a:gd name="T4" fmla="*/ 120 w 240"/>
                <a:gd name="T5" fmla="*/ 0 h 292"/>
                <a:gd name="T6" fmla="*/ 16 w 240"/>
                <a:gd name="T7" fmla="*/ 58 h 292"/>
                <a:gd name="T8" fmla="*/ 16 w 240"/>
                <a:gd name="T9" fmla="*/ 100 h 292"/>
                <a:gd name="T10" fmla="*/ 0 w 240"/>
                <a:gd name="T11" fmla="*/ 112 h 292"/>
                <a:gd name="T12" fmla="*/ 0 w 240"/>
                <a:gd name="T13" fmla="*/ 156 h 292"/>
                <a:gd name="T14" fmla="*/ 16 w 240"/>
                <a:gd name="T15" fmla="*/ 176 h 292"/>
                <a:gd name="T16" fmla="*/ 120 w 240"/>
                <a:gd name="T17" fmla="*/ 292 h 292"/>
                <a:gd name="T18" fmla="*/ 224 w 240"/>
                <a:gd name="T19" fmla="*/ 176 h 292"/>
                <a:gd name="T20" fmla="*/ 240 w 240"/>
                <a:gd name="T21" fmla="*/ 156 h 292"/>
                <a:gd name="T22" fmla="*/ 240 w 240"/>
                <a:gd name="T23" fmla="*/ 112 h 292"/>
                <a:gd name="T24" fmla="*/ 224 w 240"/>
                <a:gd name="T25" fmla="*/ 10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0" h="292">
                  <a:moveTo>
                    <a:pt x="224" y="100"/>
                  </a:moveTo>
                  <a:cubicBezTo>
                    <a:pt x="224" y="58"/>
                    <a:pt x="224" y="58"/>
                    <a:pt x="224" y="58"/>
                  </a:cubicBezTo>
                  <a:cubicBezTo>
                    <a:pt x="224" y="26"/>
                    <a:pt x="201" y="0"/>
                    <a:pt x="120" y="0"/>
                  </a:cubicBezTo>
                  <a:cubicBezTo>
                    <a:pt x="39" y="0"/>
                    <a:pt x="16" y="26"/>
                    <a:pt x="16" y="58"/>
                  </a:cubicBezTo>
                  <a:cubicBezTo>
                    <a:pt x="16" y="100"/>
                    <a:pt x="16" y="100"/>
                    <a:pt x="16" y="100"/>
                  </a:cubicBezTo>
                  <a:cubicBezTo>
                    <a:pt x="16" y="100"/>
                    <a:pt x="0" y="101"/>
                    <a:pt x="0" y="112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67"/>
                    <a:pt x="4" y="176"/>
                    <a:pt x="16" y="176"/>
                  </a:cubicBezTo>
                  <a:cubicBezTo>
                    <a:pt x="16" y="230"/>
                    <a:pt x="64" y="292"/>
                    <a:pt x="120" y="292"/>
                  </a:cubicBezTo>
                  <a:cubicBezTo>
                    <a:pt x="176" y="292"/>
                    <a:pt x="224" y="230"/>
                    <a:pt x="224" y="176"/>
                  </a:cubicBezTo>
                  <a:cubicBezTo>
                    <a:pt x="236" y="176"/>
                    <a:pt x="240" y="167"/>
                    <a:pt x="240" y="156"/>
                  </a:cubicBezTo>
                  <a:cubicBezTo>
                    <a:pt x="240" y="112"/>
                    <a:pt x="240" y="112"/>
                    <a:pt x="240" y="112"/>
                  </a:cubicBezTo>
                  <a:cubicBezTo>
                    <a:pt x="240" y="101"/>
                    <a:pt x="224" y="100"/>
                    <a:pt x="224" y="100"/>
                  </a:cubicBezTo>
                  <a:close/>
                </a:path>
              </a:pathLst>
            </a:custGeom>
            <a:solidFill>
              <a:srgbClr val="FFE1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7" name="Freeform 495">
              <a:extLst>
                <a:ext uri="{FF2B5EF4-FFF2-40B4-BE49-F238E27FC236}">
                  <a16:creationId xmlns:a16="http://schemas.microsoft.com/office/drawing/2014/main" id="{239831F1-D6FE-BFB1-227E-BEDD27B69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288" y="1392237"/>
              <a:ext cx="412750" cy="1096963"/>
            </a:xfrm>
            <a:custGeom>
              <a:avLst/>
              <a:gdLst>
                <a:gd name="T0" fmla="*/ 6 w 110"/>
                <a:gd name="T1" fmla="*/ 0 h 292"/>
                <a:gd name="T2" fmla="*/ 0 w 110"/>
                <a:gd name="T3" fmla="*/ 0 h 292"/>
                <a:gd name="T4" fmla="*/ 98 w 110"/>
                <a:gd name="T5" fmla="*/ 58 h 292"/>
                <a:gd name="T6" fmla="*/ 98 w 110"/>
                <a:gd name="T7" fmla="*/ 100 h 292"/>
                <a:gd name="T8" fmla="*/ 98 w 110"/>
                <a:gd name="T9" fmla="*/ 176 h 292"/>
                <a:gd name="T10" fmla="*/ 0 w 110"/>
                <a:gd name="T11" fmla="*/ 292 h 292"/>
                <a:gd name="T12" fmla="*/ 6 w 110"/>
                <a:gd name="T13" fmla="*/ 292 h 292"/>
                <a:gd name="T14" fmla="*/ 110 w 110"/>
                <a:gd name="T15" fmla="*/ 176 h 292"/>
                <a:gd name="T16" fmla="*/ 110 w 110"/>
                <a:gd name="T17" fmla="*/ 100 h 292"/>
                <a:gd name="T18" fmla="*/ 110 w 110"/>
                <a:gd name="T19" fmla="*/ 58 h 292"/>
                <a:gd name="T20" fmla="*/ 6 w 110"/>
                <a:gd name="T21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292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76" y="1"/>
                    <a:pt x="98" y="27"/>
                    <a:pt x="98" y="58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228"/>
                    <a:pt x="53" y="288"/>
                    <a:pt x="0" y="292"/>
                  </a:cubicBezTo>
                  <a:cubicBezTo>
                    <a:pt x="2" y="292"/>
                    <a:pt x="4" y="292"/>
                    <a:pt x="6" y="292"/>
                  </a:cubicBezTo>
                  <a:cubicBezTo>
                    <a:pt x="62" y="292"/>
                    <a:pt x="110" y="230"/>
                    <a:pt x="110" y="176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26"/>
                    <a:pt x="87" y="0"/>
                    <a:pt x="6" y="0"/>
                  </a:cubicBezTo>
                  <a:close/>
                </a:path>
              </a:pathLst>
            </a:custGeom>
            <a:solidFill>
              <a:srgbClr val="F2D6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8" name="Freeform 496">
              <a:extLst>
                <a:ext uri="{FF2B5EF4-FFF2-40B4-BE49-F238E27FC236}">
                  <a16:creationId xmlns:a16="http://schemas.microsoft.com/office/drawing/2014/main" id="{53A97E1C-84A2-18D1-70EE-D8B048A02A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75" y="1392237"/>
              <a:ext cx="779463" cy="541338"/>
            </a:xfrm>
            <a:custGeom>
              <a:avLst/>
              <a:gdLst>
                <a:gd name="T0" fmla="*/ 104 w 208"/>
                <a:gd name="T1" fmla="*/ 0 h 144"/>
                <a:gd name="T2" fmla="*/ 0 w 208"/>
                <a:gd name="T3" fmla="*/ 58 h 144"/>
                <a:gd name="T4" fmla="*/ 0 w 208"/>
                <a:gd name="T5" fmla="*/ 100 h 144"/>
                <a:gd name="T6" fmla="*/ 0 w 208"/>
                <a:gd name="T7" fmla="*/ 144 h 144"/>
                <a:gd name="T8" fmla="*/ 38 w 208"/>
                <a:gd name="T9" fmla="*/ 55 h 144"/>
                <a:gd name="T10" fmla="*/ 104 w 208"/>
                <a:gd name="T11" fmla="*/ 64 h 144"/>
                <a:gd name="T12" fmla="*/ 170 w 208"/>
                <a:gd name="T13" fmla="*/ 55 h 144"/>
                <a:gd name="T14" fmla="*/ 208 w 208"/>
                <a:gd name="T15" fmla="*/ 144 h 144"/>
                <a:gd name="T16" fmla="*/ 208 w 208"/>
                <a:gd name="T17" fmla="*/ 100 h 144"/>
                <a:gd name="T18" fmla="*/ 208 w 208"/>
                <a:gd name="T19" fmla="*/ 58 h 144"/>
                <a:gd name="T20" fmla="*/ 104 w 208"/>
                <a:gd name="T2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8" h="144">
                  <a:moveTo>
                    <a:pt x="104" y="0"/>
                  </a:moveTo>
                  <a:cubicBezTo>
                    <a:pt x="23" y="0"/>
                    <a:pt x="0" y="26"/>
                    <a:pt x="0" y="58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3" y="125"/>
                    <a:pt x="14" y="73"/>
                    <a:pt x="38" y="55"/>
                  </a:cubicBezTo>
                  <a:cubicBezTo>
                    <a:pt x="57" y="61"/>
                    <a:pt x="79" y="64"/>
                    <a:pt x="104" y="64"/>
                  </a:cubicBezTo>
                  <a:cubicBezTo>
                    <a:pt x="128" y="64"/>
                    <a:pt x="151" y="61"/>
                    <a:pt x="170" y="55"/>
                  </a:cubicBezTo>
                  <a:cubicBezTo>
                    <a:pt x="193" y="73"/>
                    <a:pt x="204" y="125"/>
                    <a:pt x="208" y="144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26"/>
                    <a:pt x="185" y="0"/>
                    <a:pt x="104" y="0"/>
                  </a:cubicBezTo>
                  <a:close/>
                </a:path>
              </a:pathLst>
            </a:custGeom>
            <a:solidFill>
              <a:srgbClr val="CC5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9" name="Freeform 497">
              <a:extLst>
                <a:ext uri="{FF2B5EF4-FFF2-40B4-BE49-F238E27FC236}">
                  <a16:creationId xmlns:a16="http://schemas.microsoft.com/office/drawing/2014/main" id="{35050ED4-F874-5251-CD04-66B579ABB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288" y="1392237"/>
              <a:ext cx="412750" cy="541338"/>
            </a:xfrm>
            <a:custGeom>
              <a:avLst/>
              <a:gdLst>
                <a:gd name="T0" fmla="*/ 6 w 110"/>
                <a:gd name="T1" fmla="*/ 0 h 144"/>
                <a:gd name="T2" fmla="*/ 0 w 110"/>
                <a:gd name="T3" fmla="*/ 0 h 144"/>
                <a:gd name="T4" fmla="*/ 98 w 110"/>
                <a:gd name="T5" fmla="*/ 58 h 144"/>
                <a:gd name="T6" fmla="*/ 98 w 110"/>
                <a:gd name="T7" fmla="*/ 98 h 144"/>
                <a:gd name="T8" fmla="*/ 110 w 110"/>
                <a:gd name="T9" fmla="*/ 144 h 144"/>
                <a:gd name="T10" fmla="*/ 110 w 110"/>
                <a:gd name="T11" fmla="*/ 100 h 144"/>
                <a:gd name="T12" fmla="*/ 110 w 110"/>
                <a:gd name="T13" fmla="*/ 58 h 144"/>
                <a:gd name="T14" fmla="*/ 6 w 110"/>
                <a:gd name="T1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144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76" y="1"/>
                    <a:pt x="98" y="27"/>
                    <a:pt x="98" y="58"/>
                  </a:cubicBezTo>
                  <a:cubicBezTo>
                    <a:pt x="98" y="98"/>
                    <a:pt x="98" y="98"/>
                    <a:pt x="98" y="98"/>
                  </a:cubicBezTo>
                  <a:cubicBezTo>
                    <a:pt x="104" y="116"/>
                    <a:pt x="108" y="135"/>
                    <a:pt x="110" y="144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26"/>
                    <a:pt x="87" y="0"/>
                    <a:pt x="6" y="0"/>
                  </a:cubicBezTo>
                  <a:close/>
                </a:path>
              </a:pathLst>
            </a:custGeom>
            <a:solidFill>
              <a:srgbClr val="BF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0" name="Freeform 498">
              <a:extLst>
                <a:ext uri="{FF2B5EF4-FFF2-40B4-BE49-F238E27FC236}">
                  <a16:creationId xmlns:a16="http://schemas.microsoft.com/office/drawing/2014/main" id="{200081B4-E9B9-4CE9-964A-C9F6637F7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6500" y="2225674"/>
              <a:ext cx="198438" cy="60325"/>
            </a:xfrm>
            <a:custGeom>
              <a:avLst/>
              <a:gdLst>
                <a:gd name="T0" fmla="*/ 52 w 53"/>
                <a:gd name="T1" fmla="*/ 6 h 16"/>
                <a:gd name="T2" fmla="*/ 27 w 53"/>
                <a:gd name="T3" fmla="*/ 16 h 16"/>
                <a:gd name="T4" fmla="*/ 1 w 53"/>
                <a:gd name="T5" fmla="*/ 6 h 16"/>
                <a:gd name="T6" fmla="*/ 27 w 53"/>
                <a:gd name="T7" fmla="*/ 0 h 16"/>
                <a:gd name="T8" fmla="*/ 52 w 53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16">
                  <a:moveTo>
                    <a:pt x="52" y="6"/>
                  </a:moveTo>
                  <a:cubicBezTo>
                    <a:pt x="53" y="10"/>
                    <a:pt x="42" y="16"/>
                    <a:pt x="27" y="16"/>
                  </a:cubicBezTo>
                  <a:cubicBezTo>
                    <a:pt x="12" y="16"/>
                    <a:pt x="0" y="10"/>
                    <a:pt x="1" y="6"/>
                  </a:cubicBezTo>
                  <a:cubicBezTo>
                    <a:pt x="2" y="2"/>
                    <a:pt x="13" y="0"/>
                    <a:pt x="27" y="0"/>
                  </a:cubicBezTo>
                  <a:cubicBezTo>
                    <a:pt x="40" y="0"/>
                    <a:pt x="51" y="2"/>
                    <a:pt x="52" y="6"/>
                  </a:cubicBezTo>
                  <a:close/>
                </a:path>
              </a:pathLst>
            </a:custGeom>
            <a:solidFill>
              <a:srgbClr val="CC9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1" name="Oval 499">
              <a:extLst>
                <a:ext uri="{FF2B5EF4-FFF2-40B4-BE49-F238E27FC236}">
                  <a16:creationId xmlns:a16="http://schemas.microsoft.com/office/drawing/2014/main" id="{2D0F5D5B-A21D-4296-E3DD-D7EAF709A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675" y="1798637"/>
              <a:ext cx="119063" cy="88900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2" name="Oval 500">
              <a:extLst>
                <a:ext uri="{FF2B5EF4-FFF2-40B4-BE49-F238E27FC236}">
                  <a16:creationId xmlns:a16="http://schemas.microsoft.com/office/drawing/2014/main" id="{22F1F1A7-6023-759A-C785-BA868980B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2838" y="1812924"/>
              <a:ext cx="58738" cy="60325"/>
            </a:xfrm>
            <a:prstGeom prst="ellipse">
              <a:avLst/>
            </a:prstGeom>
            <a:solidFill>
              <a:srgbClr val="992B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3" name="Oval 501">
              <a:extLst>
                <a:ext uri="{FF2B5EF4-FFF2-40B4-BE49-F238E27FC236}">
                  <a16:creationId xmlns:a16="http://schemas.microsoft.com/office/drawing/2014/main" id="{1FF0B01B-FA80-5092-43BD-8FBEDB8C0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2713" y="1798637"/>
              <a:ext cx="120650" cy="88900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4" name="Oval 502">
              <a:extLst>
                <a:ext uri="{FF2B5EF4-FFF2-40B4-BE49-F238E27FC236}">
                  <a16:creationId xmlns:a16="http://schemas.microsoft.com/office/drawing/2014/main" id="{E535D003-1267-2987-B0A7-B1FF6C22B1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875" y="1812924"/>
              <a:ext cx="60325" cy="60325"/>
            </a:xfrm>
            <a:prstGeom prst="ellipse">
              <a:avLst/>
            </a:prstGeom>
            <a:solidFill>
              <a:srgbClr val="992B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040AF8D-F865-173E-B9F8-1E7FB55FADBD}"/>
              </a:ext>
            </a:extLst>
          </p:cNvPr>
          <p:cNvGrpSpPr/>
          <p:nvPr/>
        </p:nvGrpSpPr>
        <p:grpSpPr>
          <a:xfrm>
            <a:off x="6423796" y="2315212"/>
            <a:ext cx="5212360" cy="3447505"/>
            <a:chOff x="1836490" y="45208"/>
            <a:chExt cx="8519016" cy="6523787"/>
          </a:xfrm>
        </p:grpSpPr>
        <p:sp>
          <p:nvSpPr>
            <p:cNvPr id="26" name="모서리가 둥근 직사각형 3">
              <a:extLst>
                <a:ext uri="{FF2B5EF4-FFF2-40B4-BE49-F238E27FC236}">
                  <a16:creationId xmlns:a16="http://schemas.microsoft.com/office/drawing/2014/main" id="{03A99530-6657-BB55-D873-B249CD3BF641}"/>
                </a:ext>
              </a:extLst>
            </p:cNvPr>
            <p:cNvSpPr/>
            <p:nvPr/>
          </p:nvSpPr>
          <p:spPr>
            <a:xfrm>
              <a:off x="1858562" y="664339"/>
              <a:ext cx="8496944" cy="5904656"/>
            </a:xfrm>
            <a:prstGeom prst="roundRect">
              <a:avLst>
                <a:gd name="adj" fmla="val 3149"/>
              </a:avLst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kumimoji="0" lang="ko-KR" altLang="en-US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27" name="한쪽 모서리는 잘리고 다른 쪽 모서리는 둥근 사각형 4">
              <a:extLst>
                <a:ext uri="{FF2B5EF4-FFF2-40B4-BE49-F238E27FC236}">
                  <a16:creationId xmlns:a16="http://schemas.microsoft.com/office/drawing/2014/main" id="{1F90723D-D104-DF16-851A-166584A8478E}"/>
                </a:ext>
              </a:extLst>
            </p:cNvPr>
            <p:cNvSpPr/>
            <p:nvPr/>
          </p:nvSpPr>
          <p:spPr>
            <a:xfrm flipH="1">
              <a:off x="1836490" y="45208"/>
              <a:ext cx="3168353" cy="639841"/>
            </a:xfrm>
            <a:prstGeom prst="snipRoundRect">
              <a:avLst>
                <a:gd name="adj1" fmla="val 50000"/>
                <a:gd name="adj2" fmla="val 0"/>
              </a:avLst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ko-KR" altLang="en-US" dirty="0">
                  <a:solidFill>
                    <a:prstClr val="white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박세호</a:t>
              </a:r>
            </a:p>
          </p:txBody>
        </p:sp>
        <p:sp>
          <p:nvSpPr>
            <p:cNvPr id="28" name="직각 삼각형 27">
              <a:extLst>
                <a:ext uri="{FF2B5EF4-FFF2-40B4-BE49-F238E27FC236}">
                  <a16:creationId xmlns:a16="http://schemas.microsoft.com/office/drawing/2014/main" id="{048E7266-18DA-9790-2C97-C21D5D4E655E}"/>
                </a:ext>
              </a:extLst>
            </p:cNvPr>
            <p:cNvSpPr/>
            <p:nvPr/>
          </p:nvSpPr>
          <p:spPr>
            <a:xfrm flipV="1">
              <a:off x="1836493" y="536907"/>
              <a:ext cx="216024" cy="32403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kumimoji="0" lang="ko-KR" altLang="en-US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8CE3C58-5D25-79CC-9017-1621D6EA7115}"/>
              </a:ext>
            </a:extLst>
          </p:cNvPr>
          <p:cNvGrpSpPr/>
          <p:nvPr/>
        </p:nvGrpSpPr>
        <p:grpSpPr>
          <a:xfrm>
            <a:off x="8011890" y="1849902"/>
            <a:ext cx="895276" cy="896386"/>
            <a:chOff x="334962" y="2936874"/>
            <a:chExt cx="1920875" cy="1923256"/>
          </a:xfrm>
        </p:grpSpPr>
        <p:sp>
          <p:nvSpPr>
            <p:cNvPr id="30" name="Oval 599">
              <a:extLst>
                <a:ext uri="{FF2B5EF4-FFF2-40B4-BE49-F238E27FC236}">
                  <a16:creationId xmlns:a16="http://schemas.microsoft.com/office/drawing/2014/main" id="{3F1DB551-6E9F-4519-00D3-C8D4496A88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962" y="2936874"/>
              <a:ext cx="1920875" cy="1922463"/>
            </a:xfrm>
            <a:prstGeom prst="ellipse">
              <a:avLst/>
            </a:prstGeom>
            <a:solidFill>
              <a:srgbClr val="E16B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1" name="Rectangle 600">
              <a:extLst>
                <a:ext uri="{FF2B5EF4-FFF2-40B4-BE49-F238E27FC236}">
                  <a16:creationId xmlns:a16="http://schemas.microsoft.com/office/drawing/2014/main" id="{7F14DD35-3D6A-AFE1-8D33-596627E2CD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1087" y="4460874"/>
              <a:ext cx="412750" cy="341313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2" name="Freeform 604">
              <a:extLst>
                <a:ext uri="{FF2B5EF4-FFF2-40B4-BE49-F238E27FC236}">
                  <a16:creationId xmlns:a16="http://schemas.microsoft.com/office/drawing/2014/main" id="{2F93D00E-9A60-0367-253C-6B5DD16746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937" y="4343399"/>
              <a:ext cx="528638" cy="285750"/>
            </a:xfrm>
            <a:custGeom>
              <a:avLst/>
              <a:gdLst>
                <a:gd name="T0" fmla="*/ 281 w 333"/>
                <a:gd name="T1" fmla="*/ 14 h 180"/>
                <a:gd name="T2" fmla="*/ 168 w 333"/>
                <a:gd name="T3" fmla="*/ 0 h 180"/>
                <a:gd name="T4" fmla="*/ 52 w 333"/>
                <a:gd name="T5" fmla="*/ 14 h 180"/>
                <a:gd name="T6" fmla="*/ 0 w 333"/>
                <a:gd name="T7" fmla="*/ 47 h 180"/>
                <a:gd name="T8" fmla="*/ 94 w 333"/>
                <a:gd name="T9" fmla="*/ 180 h 180"/>
                <a:gd name="T10" fmla="*/ 168 w 333"/>
                <a:gd name="T11" fmla="*/ 104 h 180"/>
                <a:gd name="T12" fmla="*/ 238 w 333"/>
                <a:gd name="T13" fmla="*/ 180 h 180"/>
                <a:gd name="T14" fmla="*/ 333 w 333"/>
                <a:gd name="T15" fmla="*/ 47 h 180"/>
                <a:gd name="T16" fmla="*/ 281 w 333"/>
                <a:gd name="T17" fmla="*/ 1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3" h="180">
                  <a:moveTo>
                    <a:pt x="281" y="14"/>
                  </a:moveTo>
                  <a:lnTo>
                    <a:pt x="168" y="0"/>
                  </a:lnTo>
                  <a:lnTo>
                    <a:pt x="52" y="14"/>
                  </a:lnTo>
                  <a:lnTo>
                    <a:pt x="0" y="47"/>
                  </a:lnTo>
                  <a:lnTo>
                    <a:pt x="94" y="180"/>
                  </a:lnTo>
                  <a:lnTo>
                    <a:pt x="168" y="104"/>
                  </a:lnTo>
                  <a:lnTo>
                    <a:pt x="238" y="180"/>
                  </a:lnTo>
                  <a:lnTo>
                    <a:pt x="333" y="47"/>
                  </a:lnTo>
                  <a:lnTo>
                    <a:pt x="281" y="14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3" name="Freeform 605">
              <a:extLst>
                <a:ext uri="{FF2B5EF4-FFF2-40B4-BE49-F238E27FC236}">
                  <a16:creationId xmlns:a16="http://schemas.microsoft.com/office/drawing/2014/main" id="{14AC3044-D308-D0F8-9C0A-CCE715A99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200" y="4202112"/>
              <a:ext cx="376238" cy="236538"/>
            </a:xfrm>
            <a:custGeom>
              <a:avLst/>
              <a:gdLst>
                <a:gd name="T0" fmla="*/ 99 w 100"/>
                <a:gd name="T1" fmla="*/ 45 h 63"/>
                <a:gd name="T2" fmla="*/ 99 w 100"/>
                <a:gd name="T3" fmla="*/ 45 h 63"/>
                <a:gd name="T4" fmla="*/ 86 w 100"/>
                <a:gd name="T5" fmla="*/ 3 h 63"/>
                <a:gd name="T6" fmla="*/ 50 w 100"/>
                <a:gd name="T7" fmla="*/ 0 h 63"/>
                <a:gd name="T8" fmla="*/ 14 w 100"/>
                <a:gd name="T9" fmla="*/ 3 h 63"/>
                <a:gd name="T10" fmla="*/ 0 w 100"/>
                <a:gd name="T11" fmla="*/ 45 h 63"/>
                <a:gd name="T12" fmla="*/ 0 w 100"/>
                <a:gd name="T13" fmla="*/ 45 h 63"/>
                <a:gd name="T14" fmla="*/ 0 w 100"/>
                <a:gd name="T15" fmla="*/ 47 h 63"/>
                <a:gd name="T16" fmla="*/ 50 w 100"/>
                <a:gd name="T17" fmla="*/ 63 h 63"/>
                <a:gd name="T18" fmla="*/ 100 w 100"/>
                <a:gd name="T19" fmla="*/ 47 h 63"/>
                <a:gd name="T20" fmla="*/ 99 w 100"/>
                <a:gd name="T21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" h="63">
                  <a:moveTo>
                    <a:pt x="99" y="45"/>
                  </a:moveTo>
                  <a:cubicBezTo>
                    <a:pt x="99" y="45"/>
                    <a:pt x="99" y="45"/>
                    <a:pt x="99" y="45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6"/>
                    <a:pt x="0" y="47"/>
                  </a:cubicBezTo>
                  <a:cubicBezTo>
                    <a:pt x="0" y="56"/>
                    <a:pt x="22" y="63"/>
                    <a:pt x="50" y="63"/>
                  </a:cubicBezTo>
                  <a:cubicBezTo>
                    <a:pt x="77" y="63"/>
                    <a:pt x="100" y="56"/>
                    <a:pt x="100" y="47"/>
                  </a:cubicBezTo>
                  <a:cubicBezTo>
                    <a:pt x="100" y="46"/>
                    <a:pt x="99" y="46"/>
                    <a:pt x="99" y="45"/>
                  </a:cubicBezTo>
                  <a:close/>
                </a:path>
              </a:pathLst>
            </a:custGeom>
            <a:solidFill>
              <a:srgbClr val="E6CB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4" name="Freeform 606">
              <a:extLst>
                <a:ext uri="{FF2B5EF4-FFF2-40B4-BE49-F238E27FC236}">
                  <a16:creationId xmlns:a16="http://schemas.microsoft.com/office/drawing/2014/main" id="{BCD90E0F-66C4-7B74-F96D-D6742215E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125" y="4202112"/>
              <a:ext cx="214313" cy="236538"/>
            </a:xfrm>
            <a:custGeom>
              <a:avLst/>
              <a:gdLst>
                <a:gd name="T0" fmla="*/ 56 w 57"/>
                <a:gd name="T1" fmla="*/ 45 h 63"/>
                <a:gd name="T2" fmla="*/ 56 w 57"/>
                <a:gd name="T3" fmla="*/ 45 h 63"/>
                <a:gd name="T4" fmla="*/ 43 w 57"/>
                <a:gd name="T5" fmla="*/ 3 h 63"/>
                <a:gd name="T6" fmla="*/ 7 w 57"/>
                <a:gd name="T7" fmla="*/ 0 h 63"/>
                <a:gd name="T8" fmla="*/ 0 w 57"/>
                <a:gd name="T9" fmla="*/ 1 h 63"/>
                <a:gd name="T10" fmla="*/ 29 w 57"/>
                <a:gd name="T11" fmla="*/ 3 h 63"/>
                <a:gd name="T12" fmla="*/ 42 w 57"/>
                <a:gd name="T13" fmla="*/ 45 h 63"/>
                <a:gd name="T14" fmla="*/ 42 w 57"/>
                <a:gd name="T15" fmla="*/ 45 h 63"/>
                <a:gd name="T16" fmla="*/ 43 w 57"/>
                <a:gd name="T17" fmla="*/ 47 h 63"/>
                <a:gd name="T18" fmla="*/ 0 w 57"/>
                <a:gd name="T19" fmla="*/ 63 h 63"/>
                <a:gd name="T20" fmla="*/ 7 w 57"/>
                <a:gd name="T21" fmla="*/ 63 h 63"/>
                <a:gd name="T22" fmla="*/ 57 w 57"/>
                <a:gd name="T23" fmla="*/ 47 h 63"/>
                <a:gd name="T24" fmla="*/ 56 w 57"/>
                <a:gd name="T25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3">
                  <a:moveTo>
                    <a:pt x="56" y="45"/>
                  </a:moveTo>
                  <a:cubicBezTo>
                    <a:pt x="56" y="45"/>
                    <a:pt x="56" y="45"/>
                    <a:pt x="56" y="45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6"/>
                    <a:pt x="43" y="46"/>
                    <a:pt x="43" y="47"/>
                  </a:cubicBezTo>
                  <a:cubicBezTo>
                    <a:pt x="43" y="55"/>
                    <a:pt x="24" y="62"/>
                    <a:pt x="0" y="63"/>
                  </a:cubicBezTo>
                  <a:cubicBezTo>
                    <a:pt x="2" y="63"/>
                    <a:pt x="4" y="63"/>
                    <a:pt x="7" y="63"/>
                  </a:cubicBezTo>
                  <a:cubicBezTo>
                    <a:pt x="34" y="63"/>
                    <a:pt x="57" y="56"/>
                    <a:pt x="57" y="47"/>
                  </a:cubicBezTo>
                  <a:cubicBezTo>
                    <a:pt x="57" y="46"/>
                    <a:pt x="56" y="46"/>
                    <a:pt x="56" y="45"/>
                  </a:cubicBezTo>
                  <a:close/>
                </a:path>
              </a:pathLst>
            </a:custGeom>
            <a:solidFill>
              <a:srgbClr val="D9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5" name="Freeform 607">
              <a:extLst>
                <a:ext uri="{FF2B5EF4-FFF2-40B4-BE49-F238E27FC236}">
                  <a16:creationId xmlns:a16="http://schemas.microsoft.com/office/drawing/2014/main" id="{9386FA5E-5023-D432-2FF7-61ECD402B3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262" y="3192462"/>
              <a:ext cx="900113" cy="1096963"/>
            </a:xfrm>
            <a:custGeom>
              <a:avLst/>
              <a:gdLst>
                <a:gd name="T0" fmla="*/ 224 w 240"/>
                <a:gd name="T1" fmla="*/ 100 h 292"/>
                <a:gd name="T2" fmla="*/ 224 w 240"/>
                <a:gd name="T3" fmla="*/ 58 h 292"/>
                <a:gd name="T4" fmla="*/ 120 w 240"/>
                <a:gd name="T5" fmla="*/ 0 h 292"/>
                <a:gd name="T6" fmla="*/ 16 w 240"/>
                <a:gd name="T7" fmla="*/ 58 h 292"/>
                <a:gd name="T8" fmla="*/ 16 w 240"/>
                <a:gd name="T9" fmla="*/ 100 h 292"/>
                <a:gd name="T10" fmla="*/ 0 w 240"/>
                <a:gd name="T11" fmla="*/ 112 h 292"/>
                <a:gd name="T12" fmla="*/ 0 w 240"/>
                <a:gd name="T13" fmla="*/ 156 h 292"/>
                <a:gd name="T14" fmla="*/ 16 w 240"/>
                <a:gd name="T15" fmla="*/ 176 h 292"/>
                <a:gd name="T16" fmla="*/ 120 w 240"/>
                <a:gd name="T17" fmla="*/ 292 h 292"/>
                <a:gd name="T18" fmla="*/ 224 w 240"/>
                <a:gd name="T19" fmla="*/ 176 h 292"/>
                <a:gd name="T20" fmla="*/ 240 w 240"/>
                <a:gd name="T21" fmla="*/ 156 h 292"/>
                <a:gd name="T22" fmla="*/ 240 w 240"/>
                <a:gd name="T23" fmla="*/ 112 h 292"/>
                <a:gd name="T24" fmla="*/ 224 w 240"/>
                <a:gd name="T25" fmla="*/ 10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0" h="292">
                  <a:moveTo>
                    <a:pt x="224" y="100"/>
                  </a:moveTo>
                  <a:cubicBezTo>
                    <a:pt x="224" y="58"/>
                    <a:pt x="224" y="58"/>
                    <a:pt x="224" y="58"/>
                  </a:cubicBezTo>
                  <a:cubicBezTo>
                    <a:pt x="224" y="26"/>
                    <a:pt x="200" y="0"/>
                    <a:pt x="120" y="0"/>
                  </a:cubicBezTo>
                  <a:cubicBezTo>
                    <a:pt x="39" y="0"/>
                    <a:pt x="16" y="26"/>
                    <a:pt x="16" y="58"/>
                  </a:cubicBezTo>
                  <a:cubicBezTo>
                    <a:pt x="16" y="100"/>
                    <a:pt x="16" y="100"/>
                    <a:pt x="16" y="100"/>
                  </a:cubicBezTo>
                  <a:cubicBezTo>
                    <a:pt x="16" y="100"/>
                    <a:pt x="0" y="101"/>
                    <a:pt x="0" y="112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67"/>
                    <a:pt x="4" y="176"/>
                    <a:pt x="16" y="176"/>
                  </a:cubicBezTo>
                  <a:cubicBezTo>
                    <a:pt x="16" y="230"/>
                    <a:pt x="64" y="292"/>
                    <a:pt x="120" y="292"/>
                  </a:cubicBezTo>
                  <a:cubicBezTo>
                    <a:pt x="175" y="292"/>
                    <a:pt x="224" y="230"/>
                    <a:pt x="224" y="176"/>
                  </a:cubicBezTo>
                  <a:cubicBezTo>
                    <a:pt x="236" y="176"/>
                    <a:pt x="240" y="167"/>
                    <a:pt x="240" y="156"/>
                  </a:cubicBezTo>
                  <a:cubicBezTo>
                    <a:pt x="240" y="112"/>
                    <a:pt x="240" y="112"/>
                    <a:pt x="240" y="112"/>
                  </a:cubicBezTo>
                  <a:cubicBezTo>
                    <a:pt x="240" y="101"/>
                    <a:pt x="224" y="100"/>
                    <a:pt x="224" y="100"/>
                  </a:cubicBezTo>
                  <a:close/>
                </a:path>
              </a:pathLst>
            </a:custGeom>
            <a:solidFill>
              <a:srgbClr val="FFE1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6" name="Freeform 608">
              <a:extLst>
                <a:ext uri="{FF2B5EF4-FFF2-40B4-BE49-F238E27FC236}">
                  <a16:creationId xmlns:a16="http://schemas.microsoft.com/office/drawing/2014/main" id="{FBB2B07A-2977-8662-7389-FFCFAC4DC4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7300" y="3192462"/>
              <a:ext cx="412750" cy="1096963"/>
            </a:xfrm>
            <a:custGeom>
              <a:avLst/>
              <a:gdLst>
                <a:gd name="T0" fmla="*/ 6 w 110"/>
                <a:gd name="T1" fmla="*/ 0 h 292"/>
                <a:gd name="T2" fmla="*/ 0 w 110"/>
                <a:gd name="T3" fmla="*/ 0 h 292"/>
                <a:gd name="T4" fmla="*/ 98 w 110"/>
                <a:gd name="T5" fmla="*/ 58 h 292"/>
                <a:gd name="T6" fmla="*/ 98 w 110"/>
                <a:gd name="T7" fmla="*/ 100 h 292"/>
                <a:gd name="T8" fmla="*/ 98 w 110"/>
                <a:gd name="T9" fmla="*/ 176 h 292"/>
                <a:gd name="T10" fmla="*/ 0 w 110"/>
                <a:gd name="T11" fmla="*/ 292 h 292"/>
                <a:gd name="T12" fmla="*/ 6 w 110"/>
                <a:gd name="T13" fmla="*/ 292 h 292"/>
                <a:gd name="T14" fmla="*/ 110 w 110"/>
                <a:gd name="T15" fmla="*/ 176 h 292"/>
                <a:gd name="T16" fmla="*/ 110 w 110"/>
                <a:gd name="T17" fmla="*/ 100 h 292"/>
                <a:gd name="T18" fmla="*/ 110 w 110"/>
                <a:gd name="T19" fmla="*/ 58 h 292"/>
                <a:gd name="T20" fmla="*/ 6 w 110"/>
                <a:gd name="T21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292">
                  <a:moveTo>
                    <a:pt x="6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76" y="1"/>
                    <a:pt x="98" y="27"/>
                    <a:pt x="98" y="58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228"/>
                    <a:pt x="53" y="288"/>
                    <a:pt x="0" y="292"/>
                  </a:cubicBezTo>
                  <a:cubicBezTo>
                    <a:pt x="2" y="292"/>
                    <a:pt x="4" y="292"/>
                    <a:pt x="6" y="292"/>
                  </a:cubicBezTo>
                  <a:cubicBezTo>
                    <a:pt x="61" y="292"/>
                    <a:pt x="110" y="230"/>
                    <a:pt x="110" y="176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26"/>
                    <a:pt x="86" y="0"/>
                    <a:pt x="6" y="0"/>
                  </a:cubicBezTo>
                  <a:close/>
                </a:path>
              </a:pathLst>
            </a:custGeom>
            <a:solidFill>
              <a:srgbClr val="F2D6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7" name="Freeform 609">
              <a:extLst>
                <a:ext uri="{FF2B5EF4-FFF2-40B4-BE49-F238E27FC236}">
                  <a16:creationId xmlns:a16="http://schemas.microsoft.com/office/drawing/2014/main" id="{F70C9285-408A-68BA-9E85-F9E6B74C5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587" y="3192462"/>
              <a:ext cx="779463" cy="541338"/>
            </a:xfrm>
            <a:custGeom>
              <a:avLst/>
              <a:gdLst>
                <a:gd name="T0" fmla="*/ 104 w 208"/>
                <a:gd name="T1" fmla="*/ 0 h 144"/>
                <a:gd name="T2" fmla="*/ 0 w 208"/>
                <a:gd name="T3" fmla="*/ 58 h 144"/>
                <a:gd name="T4" fmla="*/ 0 w 208"/>
                <a:gd name="T5" fmla="*/ 100 h 144"/>
                <a:gd name="T6" fmla="*/ 0 w 208"/>
                <a:gd name="T7" fmla="*/ 144 h 144"/>
                <a:gd name="T8" fmla="*/ 38 w 208"/>
                <a:gd name="T9" fmla="*/ 55 h 144"/>
                <a:gd name="T10" fmla="*/ 104 w 208"/>
                <a:gd name="T11" fmla="*/ 64 h 144"/>
                <a:gd name="T12" fmla="*/ 169 w 208"/>
                <a:gd name="T13" fmla="*/ 55 h 144"/>
                <a:gd name="T14" fmla="*/ 208 w 208"/>
                <a:gd name="T15" fmla="*/ 144 h 144"/>
                <a:gd name="T16" fmla="*/ 208 w 208"/>
                <a:gd name="T17" fmla="*/ 100 h 144"/>
                <a:gd name="T18" fmla="*/ 208 w 208"/>
                <a:gd name="T19" fmla="*/ 58 h 144"/>
                <a:gd name="T20" fmla="*/ 104 w 208"/>
                <a:gd name="T2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8" h="144">
                  <a:moveTo>
                    <a:pt x="104" y="0"/>
                  </a:moveTo>
                  <a:cubicBezTo>
                    <a:pt x="23" y="0"/>
                    <a:pt x="0" y="26"/>
                    <a:pt x="0" y="58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3" y="125"/>
                    <a:pt x="14" y="73"/>
                    <a:pt x="38" y="55"/>
                  </a:cubicBezTo>
                  <a:cubicBezTo>
                    <a:pt x="57" y="61"/>
                    <a:pt x="79" y="64"/>
                    <a:pt x="104" y="64"/>
                  </a:cubicBezTo>
                  <a:cubicBezTo>
                    <a:pt x="128" y="64"/>
                    <a:pt x="151" y="61"/>
                    <a:pt x="169" y="55"/>
                  </a:cubicBezTo>
                  <a:cubicBezTo>
                    <a:pt x="193" y="73"/>
                    <a:pt x="204" y="125"/>
                    <a:pt x="208" y="144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26"/>
                    <a:pt x="184" y="0"/>
                    <a:pt x="104" y="0"/>
                  </a:cubicBezTo>
                  <a:close/>
                </a:path>
              </a:pathLst>
            </a:custGeom>
            <a:solidFill>
              <a:srgbClr val="805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8" name="Freeform 610">
              <a:extLst>
                <a:ext uri="{FF2B5EF4-FFF2-40B4-BE49-F238E27FC236}">
                  <a16:creationId xmlns:a16="http://schemas.microsoft.com/office/drawing/2014/main" id="{047F1B55-B50E-C416-8E5E-C98D303DF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7300" y="3192462"/>
              <a:ext cx="412750" cy="541338"/>
            </a:xfrm>
            <a:custGeom>
              <a:avLst/>
              <a:gdLst>
                <a:gd name="T0" fmla="*/ 6 w 110"/>
                <a:gd name="T1" fmla="*/ 0 h 144"/>
                <a:gd name="T2" fmla="*/ 0 w 110"/>
                <a:gd name="T3" fmla="*/ 0 h 144"/>
                <a:gd name="T4" fmla="*/ 98 w 110"/>
                <a:gd name="T5" fmla="*/ 58 h 144"/>
                <a:gd name="T6" fmla="*/ 98 w 110"/>
                <a:gd name="T7" fmla="*/ 98 h 144"/>
                <a:gd name="T8" fmla="*/ 110 w 110"/>
                <a:gd name="T9" fmla="*/ 144 h 144"/>
                <a:gd name="T10" fmla="*/ 110 w 110"/>
                <a:gd name="T11" fmla="*/ 100 h 144"/>
                <a:gd name="T12" fmla="*/ 110 w 110"/>
                <a:gd name="T13" fmla="*/ 58 h 144"/>
                <a:gd name="T14" fmla="*/ 6 w 110"/>
                <a:gd name="T1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144">
                  <a:moveTo>
                    <a:pt x="6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76" y="1"/>
                    <a:pt x="98" y="27"/>
                    <a:pt x="98" y="58"/>
                  </a:cubicBezTo>
                  <a:cubicBezTo>
                    <a:pt x="98" y="98"/>
                    <a:pt x="98" y="98"/>
                    <a:pt x="98" y="98"/>
                  </a:cubicBezTo>
                  <a:cubicBezTo>
                    <a:pt x="104" y="116"/>
                    <a:pt x="108" y="135"/>
                    <a:pt x="110" y="144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26"/>
                    <a:pt x="86" y="0"/>
                    <a:pt x="6" y="0"/>
                  </a:cubicBezTo>
                  <a:close/>
                </a:path>
              </a:pathLst>
            </a:custGeom>
            <a:solidFill>
              <a:srgbClr val="734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9" name="Freeform 611">
              <a:extLst>
                <a:ext uri="{FF2B5EF4-FFF2-40B4-BE49-F238E27FC236}">
                  <a16:creationId xmlns:a16="http://schemas.microsoft.com/office/drawing/2014/main" id="{33430F55-9F26-92AE-5B9E-AE036C15A7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512" y="4025899"/>
              <a:ext cx="198438" cy="60325"/>
            </a:xfrm>
            <a:custGeom>
              <a:avLst/>
              <a:gdLst>
                <a:gd name="T0" fmla="*/ 52 w 53"/>
                <a:gd name="T1" fmla="*/ 6 h 16"/>
                <a:gd name="T2" fmla="*/ 27 w 53"/>
                <a:gd name="T3" fmla="*/ 16 h 16"/>
                <a:gd name="T4" fmla="*/ 1 w 53"/>
                <a:gd name="T5" fmla="*/ 6 h 16"/>
                <a:gd name="T6" fmla="*/ 27 w 53"/>
                <a:gd name="T7" fmla="*/ 0 h 16"/>
                <a:gd name="T8" fmla="*/ 52 w 53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16">
                  <a:moveTo>
                    <a:pt x="52" y="6"/>
                  </a:moveTo>
                  <a:cubicBezTo>
                    <a:pt x="53" y="10"/>
                    <a:pt x="42" y="16"/>
                    <a:pt x="27" y="16"/>
                  </a:cubicBezTo>
                  <a:cubicBezTo>
                    <a:pt x="11" y="16"/>
                    <a:pt x="0" y="10"/>
                    <a:pt x="1" y="6"/>
                  </a:cubicBezTo>
                  <a:cubicBezTo>
                    <a:pt x="2" y="2"/>
                    <a:pt x="13" y="0"/>
                    <a:pt x="27" y="0"/>
                  </a:cubicBezTo>
                  <a:cubicBezTo>
                    <a:pt x="40" y="0"/>
                    <a:pt x="51" y="2"/>
                    <a:pt x="52" y="6"/>
                  </a:cubicBezTo>
                  <a:close/>
                </a:path>
              </a:pathLst>
            </a:custGeom>
            <a:solidFill>
              <a:srgbClr val="CC9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0" name="Oval 612">
              <a:extLst>
                <a:ext uri="{FF2B5EF4-FFF2-40B4-BE49-F238E27FC236}">
                  <a16:creationId xmlns:a16="http://schemas.microsoft.com/office/drawing/2014/main" id="{AF5805C3-381B-A73D-D831-B6A5DED982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975" y="3643312"/>
              <a:ext cx="120650" cy="90488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1" name="Oval 613">
              <a:extLst>
                <a:ext uri="{FF2B5EF4-FFF2-40B4-BE49-F238E27FC236}">
                  <a16:creationId xmlns:a16="http://schemas.microsoft.com/office/drawing/2014/main" id="{A0C25479-FBA1-CCE0-F25C-A7AB5BD4AE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137" y="3657599"/>
              <a:ext cx="60325" cy="60325"/>
            </a:xfrm>
            <a:prstGeom prst="ellipse">
              <a:avLst/>
            </a:prstGeom>
            <a:solidFill>
              <a:srgbClr val="734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2" name="Oval 614">
              <a:extLst>
                <a:ext uri="{FF2B5EF4-FFF2-40B4-BE49-F238E27FC236}">
                  <a16:creationId xmlns:a16="http://schemas.microsoft.com/office/drawing/2014/main" id="{948E50BF-F0AB-D1B7-07FF-1CAAE5DA5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0012" y="3643312"/>
              <a:ext cx="120650" cy="90488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3" name="Oval 615">
              <a:extLst>
                <a:ext uri="{FF2B5EF4-FFF2-40B4-BE49-F238E27FC236}">
                  <a16:creationId xmlns:a16="http://schemas.microsoft.com/office/drawing/2014/main" id="{884B7460-63F8-B936-CBF2-766E0C0C30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0175" y="3657599"/>
              <a:ext cx="60325" cy="60325"/>
            </a:xfrm>
            <a:prstGeom prst="ellipse">
              <a:avLst/>
            </a:prstGeom>
            <a:solidFill>
              <a:srgbClr val="734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4" name="자유형 116">
              <a:extLst>
                <a:ext uri="{FF2B5EF4-FFF2-40B4-BE49-F238E27FC236}">
                  <a16:creationId xmlns:a16="http://schemas.microsoft.com/office/drawing/2014/main" id="{EB048DDC-A76D-B9A8-641A-1A7C37FDBA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6181" y="4486430"/>
              <a:ext cx="169863" cy="360364"/>
            </a:xfrm>
            <a:custGeom>
              <a:avLst/>
              <a:gdLst>
                <a:gd name="connsiteX0" fmla="*/ 87313 w 169863"/>
                <a:gd name="connsiteY0" fmla="*/ 0 h 360364"/>
                <a:gd name="connsiteX1" fmla="*/ 169863 w 169863"/>
                <a:gd name="connsiteY1" fmla="*/ 90488 h 360364"/>
                <a:gd name="connsiteX2" fmla="*/ 131763 w 169863"/>
                <a:gd name="connsiteY2" fmla="*/ 168275 h 360364"/>
                <a:gd name="connsiteX3" fmla="*/ 123825 w 169863"/>
                <a:gd name="connsiteY3" fmla="*/ 168275 h 360364"/>
                <a:gd name="connsiteX4" fmla="*/ 139701 w 169863"/>
                <a:gd name="connsiteY4" fmla="*/ 203200 h 360364"/>
                <a:gd name="connsiteX5" fmla="*/ 124180 w 169863"/>
                <a:gd name="connsiteY5" fmla="*/ 359223 h 360364"/>
                <a:gd name="connsiteX6" fmla="*/ 101600 w 169863"/>
                <a:gd name="connsiteY6" fmla="*/ 360364 h 360364"/>
                <a:gd name="connsiteX7" fmla="*/ 47140 w 169863"/>
                <a:gd name="connsiteY7" fmla="*/ 357612 h 360364"/>
                <a:gd name="connsiteX8" fmla="*/ 30163 w 169863"/>
                <a:gd name="connsiteY8" fmla="*/ 203200 h 360364"/>
                <a:gd name="connsiteX9" fmla="*/ 46038 w 169863"/>
                <a:gd name="connsiteY9" fmla="*/ 168275 h 360364"/>
                <a:gd name="connsiteX10" fmla="*/ 38100 w 169863"/>
                <a:gd name="connsiteY10" fmla="*/ 168275 h 360364"/>
                <a:gd name="connsiteX11" fmla="*/ 0 w 169863"/>
                <a:gd name="connsiteY11" fmla="*/ 90488 h 360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863" h="360364">
                  <a:moveTo>
                    <a:pt x="87313" y="0"/>
                  </a:moveTo>
                  <a:lnTo>
                    <a:pt x="169863" y="90488"/>
                  </a:lnTo>
                  <a:lnTo>
                    <a:pt x="131763" y="168275"/>
                  </a:lnTo>
                  <a:lnTo>
                    <a:pt x="123825" y="168275"/>
                  </a:lnTo>
                  <a:lnTo>
                    <a:pt x="139701" y="203200"/>
                  </a:lnTo>
                  <a:lnTo>
                    <a:pt x="124180" y="359223"/>
                  </a:lnTo>
                  <a:lnTo>
                    <a:pt x="101600" y="360364"/>
                  </a:lnTo>
                  <a:lnTo>
                    <a:pt x="47140" y="357612"/>
                  </a:lnTo>
                  <a:lnTo>
                    <a:pt x="30163" y="203200"/>
                  </a:lnTo>
                  <a:lnTo>
                    <a:pt x="46038" y="168275"/>
                  </a:lnTo>
                  <a:lnTo>
                    <a:pt x="38100" y="168275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E16B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5" name="자유형 117">
              <a:extLst>
                <a:ext uri="{FF2B5EF4-FFF2-40B4-BE49-F238E27FC236}">
                  <a16:creationId xmlns:a16="http://schemas.microsoft.com/office/drawing/2014/main" id="{885EFAE7-B098-E0A6-3574-5B6B8DB08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5590" y="4409279"/>
              <a:ext cx="1297396" cy="450851"/>
            </a:xfrm>
            <a:custGeom>
              <a:avLst/>
              <a:gdLst>
                <a:gd name="connsiteX0" fmla="*/ 388831 w 1297396"/>
                <a:gd name="connsiteY0" fmla="*/ 0 h 450851"/>
                <a:gd name="connsiteX1" fmla="*/ 655531 w 1297396"/>
                <a:gd name="connsiteY1" fmla="*/ 371475 h 450851"/>
                <a:gd name="connsiteX2" fmla="*/ 917469 w 1297396"/>
                <a:gd name="connsiteY2" fmla="*/ 0 h 450851"/>
                <a:gd name="connsiteX3" fmla="*/ 1277831 w 1297396"/>
                <a:gd name="connsiteY3" fmla="*/ 128588 h 450851"/>
                <a:gd name="connsiteX4" fmla="*/ 1297396 w 1297396"/>
                <a:gd name="connsiteY4" fmla="*/ 211886 h 450851"/>
                <a:gd name="connsiteX5" fmla="*/ 1206810 w 1297396"/>
                <a:gd name="connsiteY5" fmla="*/ 286688 h 450851"/>
                <a:gd name="connsiteX6" fmla="*/ 669820 w 1297396"/>
                <a:gd name="connsiteY6" fmla="*/ 450851 h 450851"/>
                <a:gd name="connsiteX7" fmla="*/ 132830 w 1297396"/>
                <a:gd name="connsiteY7" fmla="*/ 286688 h 450851"/>
                <a:gd name="connsiteX8" fmla="*/ 0 w 1297396"/>
                <a:gd name="connsiteY8" fmla="*/ 177003 h 450851"/>
                <a:gd name="connsiteX9" fmla="*/ 12593 w 1297396"/>
                <a:gd name="connsiteY9" fmla="*/ 112713 h 450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7396" h="450851">
                  <a:moveTo>
                    <a:pt x="388831" y="0"/>
                  </a:moveTo>
                  <a:lnTo>
                    <a:pt x="655531" y="371475"/>
                  </a:lnTo>
                  <a:lnTo>
                    <a:pt x="917469" y="0"/>
                  </a:lnTo>
                  <a:lnTo>
                    <a:pt x="1277831" y="128588"/>
                  </a:lnTo>
                  <a:lnTo>
                    <a:pt x="1297396" y="211886"/>
                  </a:lnTo>
                  <a:lnTo>
                    <a:pt x="1206810" y="286688"/>
                  </a:lnTo>
                  <a:cubicBezTo>
                    <a:pt x="1053523" y="390332"/>
                    <a:pt x="868733" y="450851"/>
                    <a:pt x="669820" y="450851"/>
                  </a:cubicBezTo>
                  <a:cubicBezTo>
                    <a:pt x="470907" y="450851"/>
                    <a:pt x="286117" y="390332"/>
                    <a:pt x="132830" y="286688"/>
                  </a:cubicBezTo>
                  <a:lnTo>
                    <a:pt x="0" y="177003"/>
                  </a:lnTo>
                  <a:lnTo>
                    <a:pt x="12593" y="112713"/>
                  </a:lnTo>
                  <a:close/>
                </a:path>
              </a:pathLst>
            </a:custGeom>
            <a:solidFill>
              <a:srgbClr val="406A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475561D-7DD7-ED89-8B7F-A81C0C7120A8}"/>
              </a:ext>
            </a:extLst>
          </p:cNvPr>
          <p:cNvSpPr txBox="1"/>
          <p:nvPr/>
        </p:nvSpPr>
        <p:spPr>
          <a:xfrm>
            <a:off x="688022" y="3222122"/>
            <a:ext cx="49493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“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웹페이지 구현을 처음부터 끝까지 해보면서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중간중간에 생각지도 못했던 오류들이 발생해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시간을 보내고 계획했던 내용이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제대로 구현되지 않는 등 </a:t>
            </a:r>
            <a:r>
              <a:rPr lang="ko-KR" altLang="en-US" sz="16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힘든점이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있었지만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팀원과 함께 소통하며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잘 마무리 지을 수 있어서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좋았습니다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앞으로 이러한 프로젝트 기회가 있다면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더욱 잘하고 싶습니다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.”</a:t>
            </a:r>
            <a:endParaRPr lang="ko-KR" altLang="en-US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D4DFB43-C3B5-AE0B-659C-BC2CCE4D4996}"/>
              </a:ext>
            </a:extLst>
          </p:cNvPr>
          <p:cNvSpPr txBox="1"/>
          <p:nvPr/>
        </p:nvSpPr>
        <p:spPr>
          <a:xfrm>
            <a:off x="6585421" y="3222122"/>
            <a:ext cx="49493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“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프로젝트를 처음으로 제대로 하게 된 경험이었다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첫번째로 일정과 계획을 명확히 세우고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할 수 있다면 되도록 빨리 하는게 좋다고 생각했다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기능을 구현하는 과정에서 또 다른 문제가 발생할 수 있기 때문이다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두번째로는 웹 개발도 중요하지만 알고리즘과 논리 능력도 중요함을 깨 달았다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웹 개발을 공부하면서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알고리즘 또한 놓지 </a:t>
            </a:r>
            <a:r>
              <a:rPr lang="ko-KR" altLang="en-US" sz="16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않아야겠다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.”</a:t>
            </a:r>
            <a:endParaRPr lang="ko-KR" altLang="en-US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2685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C48658-2924-2AFA-2F64-DD48009B4F21}"/>
              </a:ext>
            </a:extLst>
          </p:cNvPr>
          <p:cNvSpPr txBox="1"/>
          <p:nvPr/>
        </p:nvSpPr>
        <p:spPr>
          <a:xfrm>
            <a:off x="218113" y="263061"/>
            <a:ext cx="53799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01.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팀원 정보 및 업무 분담 내역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0147B73-8DEE-A51E-2D92-527438670670}"/>
              </a:ext>
            </a:extLst>
          </p:cNvPr>
          <p:cNvGrpSpPr/>
          <p:nvPr/>
        </p:nvGrpSpPr>
        <p:grpSpPr>
          <a:xfrm>
            <a:off x="555846" y="2491380"/>
            <a:ext cx="5212360" cy="3447505"/>
            <a:chOff x="1836490" y="45208"/>
            <a:chExt cx="8519016" cy="6523787"/>
          </a:xfrm>
        </p:grpSpPr>
        <p:sp>
          <p:nvSpPr>
            <p:cNvPr id="9" name="모서리가 둥근 직사각형 3">
              <a:extLst>
                <a:ext uri="{FF2B5EF4-FFF2-40B4-BE49-F238E27FC236}">
                  <a16:creationId xmlns:a16="http://schemas.microsoft.com/office/drawing/2014/main" id="{68EB6657-F14B-AAC4-2395-ED1272A4832E}"/>
                </a:ext>
              </a:extLst>
            </p:cNvPr>
            <p:cNvSpPr/>
            <p:nvPr/>
          </p:nvSpPr>
          <p:spPr>
            <a:xfrm>
              <a:off x="1858562" y="664339"/>
              <a:ext cx="8496944" cy="5904656"/>
            </a:xfrm>
            <a:prstGeom prst="roundRect">
              <a:avLst>
                <a:gd name="adj" fmla="val 3149"/>
              </a:avLst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kumimoji="0" lang="ko-KR" altLang="en-US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10" name="한쪽 모서리는 잘리고 다른 쪽 모서리는 둥근 사각형 4">
              <a:extLst>
                <a:ext uri="{FF2B5EF4-FFF2-40B4-BE49-F238E27FC236}">
                  <a16:creationId xmlns:a16="http://schemas.microsoft.com/office/drawing/2014/main" id="{93021D3D-CB9C-614E-194B-CDD533A4D066}"/>
                </a:ext>
              </a:extLst>
            </p:cNvPr>
            <p:cNvSpPr/>
            <p:nvPr/>
          </p:nvSpPr>
          <p:spPr>
            <a:xfrm flipH="1">
              <a:off x="1836490" y="45208"/>
              <a:ext cx="3168353" cy="639841"/>
            </a:xfrm>
            <a:prstGeom prst="snipRoundRect">
              <a:avLst>
                <a:gd name="adj1" fmla="val 50000"/>
                <a:gd name="adj2" fmla="val 0"/>
              </a:avLst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ko-KR" altLang="en-US" dirty="0" err="1">
                  <a:solidFill>
                    <a:prstClr val="white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이동주</a:t>
              </a:r>
              <a:endParaRPr kumimoji="0" lang="ko-KR" altLang="en-US" dirty="0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11" name="직각 삼각형 10">
              <a:extLst>
                <a:ext uri="{FF2B5EF4-FFF2-40B4-BE49-F238E27FC236}">
                  <a16:creationId xmlns:a16="http://schemas.microsoft.com/office/drawing/2014/main" id="{3BB17BBE-CAD5-8F6C-8402-8B9B4778733B}"/>
                </a:ext>
              </a:extLst>
            </p:cNvPr>
            <p:cNvSpPr/>
            <p:nvPr/>
          </p:nvSpPr>
          <p:spPr>
            <a:xfrm flipV="1">
              <a:off x="1836493" y="536907"/>
              <a:ext cx="216024" cy="32403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kumimoji="0" lang="ko-KR" altLang="en-US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E67D6A6-0980-FFD0-EF56-345224983991}"/>
              </a:ext>
            </a:extLst>
          </p:cNvPr>
          <p:cNvGrpSpPr/>
          <p:nvPr/>
        </p:nvGrpSpPr>
        <p:grpSpPr>
          <a:xfrm>
            <a:off x="2049788" y="2020406"/>
            <a:ext cx="895276" cy="895834"/>
            <a:chOff x="361950" y="1138237"/>
            <a:chExt cx="1920875" cy="1922073"/>
          </a:xfrm>
        </p:grpSpPr>
        <p:sp>
          <p:nvSpPr>
            <p:cNvPr id="13" name="Oval 488">
              <a:extLst>
                <a:ext uri="{FF2B5EF4-FFF2-40B4-BE49-F238E27FC236}">
                  <a16:creationId xmlns:a16="http://schemas.microsoft.com/office/drawing/2014/main" id="{F8052CB5-82F7-1A96-9F4A-74054C015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950" y="1138237"/>
              <a:ext cx="1920875" cy="1920875"/>
            </a:xfrm>
            <a:prstGeom prst="ellipse">
              <a:avLst/>
            </a:prstGeom>
            <a:solidFill>
              <a:srgbClr val="4AB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4" name="자유형 3">
              <a:extLst>
                <a:ext uri="{FF2B5EF4-FFF2-40B4-BE49-F238E27FC236}">
                  <a16:creationId xmlns:a16="http://schemas.microsoft.com/office/drawing/2014/main" id="{A715BFB9-8B61-F16C-6DEB-27D77ED0ED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919" y="2594394"/>
              <a:ext cx="1315439" cy="465916"/>
            </a:xfrm>
            <a:custGeom>
              <a:avLst/>
              <a:gdLst>
                <a:gd name="connsiteX0" fmla="*/ 591429 w 1315439"/>
                <a:gd name="connsiteY0" fmla="*/ 44 h 465916"/>
                <a:gd name="connsiteX1" fmla="*/ 653520 w 1315439"/>
                <a:gd name="connsiteY1" fmla="*/ 660 h 465916"/>
                <a:gd name="connsiteX2" fmla="*/ 1311375 w 1315439"/>
                <a:gd name="connsiteY2" fmla="*/ 203375 h 465916"/>
                <a:gd name="connsiteX3" fmla="*/ 1315439 w 1315439"/>
                <a:gd name="connsiteY3" fmla="*/ 211255 h 465916"/>
                <a:gd name="connsiteX4" fmla="*/ 1205591 w 1315439"/>
                <a:gd name="connsiteY4" fmla="*/ 301888 h 465916"/>
                <a:gd name="connsiteX5" fmla="*/ 668601 w 1315439"/>
                <a:gd name="connsiteY5" fmla="*/ 465916 h 465916"/>
                <a:gd name="connsiteX6" fmla="*/ 131611 w 1315439"/>
                <a:gd name="connsiteY6" fmla="*/ 301888 h 465916"/>
                <a:gd name="connsiteX7" fmla="*/ 0 w 1315439"/>
                <a:gd name="connsiteY7" fmla="*/ 193299 h 465916"/>
                <a:gd name="connsiteX8" fmla="*/ 27225 w 1315439"/>
                <a:gd name="connsiteY8" fmla="*/ 158715 h 465916"/>
                <a:gd name="connsiteX9" fmla="*/ 591429 w 1315439"/>
                <a:gd name="connsiteY9" fmla="*/ 44 h 46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5439" h="465916">
                  <a:moveTo>
                    <a:pt x="591429" y="44"/>
                  </a:moveTo>
                  <a:cubicBezTo>
                    <a:pt x="617243" y="190"/>
                    <a:pt x="638492" y="660"/>
                    <a:pt x="653520" y="660"/>
                  </a:cubicBezTo>
                  <a:cubicBezTo>
                    <a:pt x="758711" y="660"/>
                    <a:pt x="1165916" y="-22343"/>
                    <a:pt x="1311375" y="203375"/>
                  </a:cubicBezTo>
                  <a:lnTo>
                    <a:pt x="1315439" y="211255"/>
                  </a:lnTo>
                  <a:lnTo>
                    <a:pt x="1205591" y="301888"/>
                  </a:lnTo>
                  <a:cubicBezTo>
                    <a:pt x="1052304" y="405447"/>
                    <a:pt x="867514" y="465916"/>
                    <a:pt x="668601" y="465916"/>
                  </a:cubicBezTo>
                  <a:cubicBezTo>
                    <a:pt x="469688" y="465916"/>
                    <a:pt x="284898" y="405447"/>
                    <a:pt x="131611" y="301888"/>
                  </a:cubicBezTo>
                  <a:lnTo>
                    <a:pt x="0" y="193299"/>
                  </a:lnTo>
                  <a:lnTo>
                    <a:pt x="27225" y="158715"/>
                  </a:lnTo>
                  <a:cubicBezTo>
                    <a:pt x="169421" y="8193"/>
                    <a:pt x="449455" y="-763"/>
                    <a:pt x="591429" y="44"/>
                  </a:cubicBezTo>
                  <a:close/>
                </a:path>
              </a:pathLst>
            </a:custGeom>
            <a:solidFill>
              <a:srgbClr val="992B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5" name="Oval 491">
              <a:extLst>
                <a:ext uri="{FF2B5EF4-FFF2-40B4-BE49-F238E27FC236}">
                  <a16:creationId xmlns:a16="http://schemas.microsoft.com/office/drawing/2014/main" id="{898F9CB2-412A-9EDD-0225-CB1588DD32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963" y="2533649"/>
              <a:ext cx="420688" cy="165100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6" name="Freeform 492">
              <a:extLst>
                <a:ext uri="{FF2B5EF4-FFF2-40B4-BE49-F238E27FC236}">
                  <a16:creationId xmlns:a16="http://schemas.microsoft.com/office/drawing/2014/main" id="{5CBA754B-A408-68C5-F590-E7E59AB0C9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188" y="2401887"/>
              <a:ext cx="376238" cy="236538"/>
            </a:xfrm>
            <a:custGeom>
              <a:avLst/>
              <a:gdLst>
                <a:gd name="T0" fmla="*/ 99 w 100"/>
                <a:gd name="T1" fmla="*/ 45 h 63"/>
                <a:gd name="T2" fmla="*/ 99 w 100"/>
                <a:gd name="T3" fmla="*/ 45 h 63"/>
                <a:gd name="T4" fmla="*/ 86 w 100"/>
                <a:gd name="T5" fmla="*/ 3 h 63"/>
                <a:gd name="T6" fmla="*/ 50 w 100"/>
                <a:gd name="T7" fmla="*/ 0 h 63"/>
                <a:gd name="T8" fmla="*/ 14 w 100"/>
                <a:gd name="T9" fmla="*/ 3 h 63"/>
                <a:gd name="T10" fmla="*/ 0 w 100"/>
                <a:gd name="T11" fmla="*/ 45 h 63"/>
                <a:gd name="T12" fmla="*/ 0 w 100"/>
                <a:gd name="T13" fmla="*/ 45 h 63"/>
                <a:gd name="T14" fmla="*/ 0 w 100"/>
                <a:gd name="T15" fmla="*/ 47 h 63"/>
                <a:gd name="T16" fmla="*/ 50 w 100"/>
                <a:gd name="T17" fmla="*/ 63 h 63"/>
                <a:gd name="T18" fmla="*/ 100 w 100"/>
                <a:gd name="T19" fmla="*/ 47 h 63"/>
                <a:gd name="T20" fmla="*/ 99 w 100"/>
                <a:gd name="T21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" h="63">
                  <a:moveTo>
                    <a:pt x="99" y="45"/>
                  </a:moveTo>
                  <a:cubicBezTo>
                    <a:pt x="99" y="45"/>
                    <a:pt x="99" y="45"/>
                    <a:pt x="99" y="45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6"/>
                    <a:pt x="0" y="47"/>
                  </a:cubicBezTo>
                  <a:cubicBezTo>
                    <a:pt x="0" y="56"/>
                    <a:pt x="22" y="63"/>
                    <a:pt x="50" y="63"/>
                  </a:cubicBezTo>
                  <a:cubicBezTo>
                    <a:pt x="77" y="63"/>
                    <a:pt x="100" y="56"/>
                    <a:pt x="100" y="47"/>
                  </a:cubicBezTo>
                  <a:cubicBezTo>
                    <a:pt x="100" y="46"/>
                    <a:pt x="100" y="46"/>
                    <a:pt x="99" y="45"/>
                  </a:cubicBezTo>
                  <a:close/>
                </a:path>
              </a:pathLst>
            </a:custGeom>
            <a:solidFill>
              <a:srgbClr val="E6CB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7" name="Freeform 493">
              <a:extLst>
                <a:ext uri="{FF2B5EF4-FFF2-40B4-BE49-F238E27FC236}">
                  <a16:creationId xmlns:a16="http://schemas.microsoft.com/office/drawing/2014/main" id="{9011E005-994F-3237-2B74-3608B66B9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113" y="2401887"/>
              <a:ext cx="214313" cy="236538"/>
            </a:xfrm>
            <a:custGeom>
              <a:avLst/>
              <a:gdLst>
                <a:gd name="T0" fmla="*/ 56 w 57"/>
                <a:gd name="T1" fmla="*/ 45 h 63"/>
                <a:gd name="T2" fmla="*/ 56 w 57"/>
                <a:gd name="T3" fmla="*/ 45 h 63"/>
                <a:gd name="T4" fmla="*/ 43 w 57"/>
                <a:gd name="T5" fmla="*/ 3 h 63"/>
                <a:gd name="T6" fmla="*/ 7 w 57"/>
                <a:gd name="T7" fmla="*/ 0 h 63"/>
                <a:gd name="T8" fmla="*/ 0 w 57"/>
                <a:gd name="T9" fmla="*/ 1 h 63"/>
                <a:gd name="T10" fmla="*/ 29 w 57"/>
                <a:gd name="T11" fmla="*/ 3 h 63"/>
                <a:gd name="T12" fmla="*/ 42 w 57"/>
                <a:gd name="T13" fmla="*/ 45 h 63"/>
                <a:gd name="T14" fmla="*/ 42 w 57"/>
                <a:gd name="T15" fmla="*/ 45 h 63"/>
                <a:gd name="T16" fmla="*/ 43 w 57"/>
                <a:gd name="T17" fmla="*/ 47 h 63"/>
                <a:gd name="T18" fmla="*/ 0 w 57"/>
                <a:gd name="T19" fmla="*/ 63 h 63"/>
                <a:gd name="T20" fmla="*/ 7 w 57"/>
                <a:gd name="T21" fmla="*/ 63 h 63"/>
                <a:gd name="T22" fmla="*/ 57 w 57"/>
                <a:gd name="T23" fmla="*/ 47 h 63"/>
                <a:gd name="T24" fmla="*/ 56 w 57"/>
                <a:gd name="T25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3">
                  <a:moveTo>
                    <a:pt x="56" y="45"/>
                  </a:moveTo>
                  <a:cubicBezTo>
                    <a:pt x="56" y="45"/>
                    <a:pt x="56" y="45"/>
                    <a:pt x="56" y="45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3" y="46"/>
                    <a:pt x="43" y="46"/>
                    <a:pt x="43" y="47"/>
                  </a:cubicBezTo>
                  <a:cubicBezTo>
                    <a:pt x="43" y="55"/>
                    <a:pt x="24" y="62"/>
                    <a:pt x="0" y="63"/>
                  </a:cubicBezTo>
                  <a:cubicBezTo>
                    <a:pt x="2" y="63"/>
                    <a:pt x="4" y="63"/>
                    <a:pt x="7" y="63"/>
                  </a:cubicBezTo>
                  <a:cubicBezTo>
                    <a:pt x="34" y="63"/>
                    <a:pt x="57" y="56"/>
                    <a:pt x="57" y="47"/>
                  </a:cubicBezTo>
                  <a:cubicBezTo>
                    <a:pt x="57" y="46"/>
                    <a:pt x="57" y="46"/>
                    <a:pt x="56" y="45"/>
                  </a:cubicBezTo>
                  <a:close/>
                </a:path>
              </a:pathLst>
            </a:custGeom>
            <a:solidFill>
              <a:srgbClr val="D9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8" name="Freeform 494">
              <a:extLst>
                <a:ext uri="{FF2B5EF4-FFF2-40B4-BE49-F238E27FC236}">
                  <a16:creationId xmlns:a16="http://schemas.microsoft.com/office/drawing/2014/main" id="{66A812AC-7EEC-893F-069A-0F948521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250" y="1392237"/>
              <a:ext cx="900113" cy="1096963"/>
            </a:xfrm>
            <a:custGeom>
              <a:avLst/>
              <a:gdLst>
                <a:gd name="T0" fmla="*/ 224 w 240"/>
                <a:gd name="T1" fmla="*/ 100 h 292"/>
                <a:gd name="T2" fmla="*/ 224 w 240"/>
                <a:gd name="T3" fmla="*/ 58 h 292"/>
                <a:gd name="T4" fmla="*/ 120 w 240"/>
                <a:gd name="T5" fmla="*/ 0 h 292"/>
                <a:gd name="T6" fmla="*/ 16 w 240"/>
                <a:gd name="T7" fmla="*/ 58 h 292"/>
                <a:gd name="T8" fmla="*/ 16 w 240"/>
                <a:gd name="T9" fmla="*/ 100 h 292"/>
                <a:gd name="T10" fmla="*/ 0 w 240"/>
                <a:gd name="T11" fmla="*/ 112 h 292"/>
                <a:gd name="T12" fmla="*/ 0 w 240"/>
                <a:gd name="T13" fmla="*/ 156 h 292"/>
                <a:gd name="T14" fmla="*/ 16 w 240"/>
                <a:gd name="T15" fmla="*/ 176 h 292"/>
                <a:gd name="T16" fmla="*/ 120 w 240"/>
                <a:gd name="T17" fmla="*/ 292 h 292"/>
                <a:gd name="T18" fmla="*/ 224 w 240"/>
                <a:gd name="T19" fmla="*/ 176 h 292"/>
                <a:gd name="T20" fmla="*/ 240 w 240"/>
                <a:gd name="T21" fmla="*/ 156 h 292"/>
                <a:gd name="T22" fmla="*/ 240 w 240"/>
                <a:gd name="T23" fmla="*/ 112 h 292"/>
                <a:gd name="T24" fmla="*/ 224 w 240"/>
                <a:gd name="T25" fmla="*/ 10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0" h="292">
                  <a:moveTo>
                    <a:pt x="224" y="100"/>
                  </a:moveTo>
                  <a:cubicBezTo>
                    <a:pt x="224" y="58"/>
                    <a:pt x="224" y="58"/>
                    <a:pt x="224" y="58"/>
                  </a:cubicBezTo>
                  <a:cubicBezTo>
                    <a:pt x="224" y="26"/>
                    <a:pt x="201" y="0"/>
                    <a:pt x="120" y="0"/>
                  </a:cubicBezTo>
                  <a:cubicBezTo>
                    <a:pt x="39" y="0"/>
                    <a:pt x="16" y="26"/>
                    <a:pt x="16" y="58"/>
                  </a:cubicBezTo>
                  <a:cubicBezTo>
                    <a:pt x="16" y="100"/>
                    <a:pt x="16" y="100"/>
                    <a:pt x="16" y="100"/>
                  </a:cubicBezTo>
                  <a:cubicBezTo>
                    <a:pt x="16" y="100"/>
                    <a:pt x="0" y="101"/>
                    <a:pt x="0" y="112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67"/>
                    <a:pt x="4" y="176"/>
                    <a:pt x="16" y="176"/>
                  </a:cubicBezTo>
                  <a:cubicBezTo>
                    <a:pt x="16" y="230"/>
                    <a:pt x="64" y="292"/>
                    <a:pt x="120" y="292"/>
                  </a:cubicBezTo>
                  <a:cubicBezTo>
                    <a:pt x="176" y="292"/>
                    <a:pt x="224" y="230"/>
                    <a:pt x="224" y="176"/>
                  </a:cubicBezTo>
                  <a:cubicBezTo>
                    <a:pt x="236" y="176"/>
                    <a:pt x="240" y="167"/>
                    <a:pt x="240" y="156"/>
                  </a:cubicBezTo>
                  <a:cubicBezTo>
                    <a:pt x="240" y="112"/>
                    <a:pt x="240" y="112"/>
                    <a:pt x="240" y="112"/>
                  </a:cubicBezTo>
                  <a:cubicBezTo>
                    <a:pt x="240" y="101"/>
                    <a:pt x="224" y="100"/>
                    <a:pt x="224" y="100"/>
                  </a:cubicBezTo>
                  <a:close/>
                </a:path>
              </a:pathLst>
            </a:custGeom>
            <a:solidFill>
              <a:srgbClr val="FFE1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9" name="Freeform 495">
              <a:extLst>
                <a:ext uri="{FF2B5EF4-FFF2-40B4-BE49-F238E27FC236}">
                  <a16:creationId xmlns:a16="http://schemas.microsoft.com/office/drawing/2014/main" id="{5DBFC6B5-1187-F8A6-A6F7-F1559713A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288" y="1392237"/>
              <a:ext cx="412750" cy="1096963"/>
            </a:xfrm>
            <a:custGeom>
              <a:avLst/>
              <a:gdLst>
                <a:gd name="T0" fmla="*/ 6 w 110"/>
                <a:gd name="T1" fmla="*/ 0 h 292"/>
                <a:gd name="T2" fmla="*/ 0 w 110"/>
                <a:gd name="T3" fmla="*/ 0 h 292"/>
                <a:gd name="T4" fmla="*/ 98 w 110"/>
                <a:gd name="T5" fmla="*/ 58 h 292"/>
                <a:gd name="T6" fmla="*/ 98 w 110"/>
                <a:gd name="T7" fmla="*/ 100 h 292"/>
                <a:gd name="T8" fmla="*/ 98 w 110"/>
                <a:gd name="T9" fmla="*/ 176 h 292"/>
                <a:gd name="T10" fmla="*/ 0 w 110"/>
                <a:gd name="T11" fmla="*/ 292 h 292"/>
                <a:gd name="T12" fmla="*/ 6 w 110"/>
                <a:gd name="T13" fmla="*/ 292 h 292"/>
                <a:gd name="T14" fmla="*/ 110 w 110"/>
                <a:gd name="T15" fmla="*/ 176 h 292"/>
                <a:gd name="T16" fmla="*/ 110 w 110"/>
                <a:gd name="T17" fmla="*/ 100 h 292"/>
                <a:gd name="T18" fmla="*/ 110 w 110"/>
                <a:gd name="T19" fmla="*/ 58 h 292"/>
                <a:gd name="T20" fmla="*/ 6 w 110"/>
                <a:gd name="T21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292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76" y="1"/>
                    <a:pt x="98" y="27"/>
                    <a:pt x="98" y="58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228"/>
                    <a:pt x="53" y="288"/>
                    <a:pt x="0" y="292"/>
                  </a:cubicBezTo>
                  <a:cubicBezTo>
                    <a:pt x="2" y="292"/>
                    <a:pt x="4" y="292"/>
                    <a:pt x="6" y="292"/>
                  </a:cubicBezTo>
                  <a:cubicBezTo>
                    <a:pt x="62" y="292"/>
                    <a:pt x="110" y="230"/>
                    <a:pt x="110" y="176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26"/>
                    <a:pt x="87" y="0"/>
                    <a:pt x="6" y="0"/>
                  </a:cubicBezTo>
                  <a:close/>
                </a:path>
              </a:pathLst>
            </a:custGeom>
            <a:solidFill>
              <a:srgbClr val="F2D6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0" name="Freeform 496">
              <a:extLst>
                <a:ext uri="{FF2B5EF4-FFF2-40B4-BE49-F238E27FC236}">
                  <a16:creationId xmlns:a16="http://schemas.microsoft.com/office/drawing/2014/main" id="{DD9A04FF-7E7C-A9F7-81D6-78E4DBBAF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75" y="1392237"/>
              <a:ext cx="779463" cy="541338"/>
            </a:xfrm>
            <a:custGeom>
              <a:avLst/>
              <a:gdLst>
                <a:gd name="T0" fmla="*/ 104 w 208"/>
                <a:gd name="T1" fmla="*/ 0 h 144"/>
                <a:gd name="T2" fmla="*/ 0 w 208"/>
                <a:gd name="T3" fmla="*/ 58 h 144"/>
                <a:gd name="T4" fmla="*/ 0 w 208"/>
                <a:gd name="T5" fmla="*/ 100 h 144"/>
                <a:gd name="T6" fmla="*/ 0 w 208"/>
                <a:gd name="T7" fmla="*/ 144 h 144"/>
                <a:gd name="T8" fmla="*/ 38 w 208"/>
                <a:gd name="T9" fmla="*/ 55 h 144"/>
                <a:gd name="T10" fmla="*/ 104 w 208"/>
                <a:gd name="T11" fmla="*/ 64 h 144"/>
                <a:gd name="T12" fmla="*/ 170 w 208"/>
                <a:gd name="T13" fmla="*/ 55 h 144"/>
                <a:gd name="T14" fmla="*/ 208 w 208"/>
                <a:gd name="T15" fmla="*/ 144 h 144"/>
                <a:gd name="T16" fmla="*/ 208 w 208"/>
                <a:gd name="T17" fmla="*/ 100 h 144"/>
                <a:gd name="T18" fmla="*/ 208 w 208"/>
                <a:gd name="T19" fmla="*/ 58 h 144"/>
                <a:gd name="T20" fmla="*/ 104 w 208"/>
                <a:gd name="T2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8" h="144">
                  <a:moveTo>
                    <a:pt x="104" y="0"/>
                  </a:moveTo>
                  <a:cubicBezTo>
                    <a:pt x="23" y="0"/>
                    <a:pt x="0" y="26"/>
                    <a:pt x="0" y="58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3" y="125"/>
                    <a:pt x="14" y="73"/>
                    <a:pt x="38" y="55"/>
                  </a:cubicBezTo>
                  <a:cubicBezTo>
                    <a:pt x="57" y="61"/>
                    <a:pt x="79" y="64"/>
                    <a:pt x="104" y="64"/>
                  </a:cubicBezTo>
                  <a:cubicBezTo>
                    <a:pt x="128" y="64"/>
                    <a:pt x="151" y="61"/>
                    <a:pt x="170" y="55"/>
                  </a:cubicBezTo>
                  <a:cubicBezTo>
                    <a:pt x="193" y="73"/>
                    <a:pt x="204" y="125"/>
                    <a:pt x="208" y="144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26"/>
                    <a:pt x="185" y="0"/>
                    <a:pt x="104" y="0"/>
                  </a:cubicBezTo>
                  <a:close/>
                </a:path>
              </a:pathLst>
            </a:custGeom>
            <a:solidFill>
              <a:srgbClr val="CC5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1" name="Freeform 497">
              <a:extLst>
                <a:ext uri="{FF2B5EF4-FFF2-40B4-BE49-F238E27FC236}">
                  <a16:creationId xmlns:a16="http://schemas.microsoft.com/office/drawing/2014/main" id="{8C1B43F0-40D4-1837-A6AD-885E22EE45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288" y="1392237"/>
              <a:ext cx="412750" cy="541338"/>
            </a:xfrm>
            <a:custGeom>
              <a:avLst/>
              <a:gdLst>
                <a:gd name="T0" fmla="*/ 6 w 110"/>
                <a:gd name="T1" fmla="*/ 0 h 144"/>
                <a:gd name="T2" fmla="*/ 0 w 110"/>
                <a:gd name="T3" fmla="*/ 0 h 144"/>
                <a:gd name="T4" fmla="*/ 98 w 110"/>
                <a:gd name="T5" fmla="*/ 58 h 144"/>
                <a:gd name="T6" fmla="*/ 98 w 110"/>
                <a:gd name="T7" fmla="*/ 98 h 144"/>
                <a:gd name="T8" fmla="*/ 110 w 110"/>
                <a:gd name="T9" fmla="*/ 144 h 144"/>
                <a:gd name="T10" fmla="*/ 110 w 110"/>
                <a:gd name="T11" fmla="*/ 100 h 144"/>
                <a:gd name="T12" fmla="*/ 110 w 110"/>
                <a:gd name="T13" fmla="*/ 58 h 144"/>
                <a:gd name="T14" fmla="*/ 6 w 110"/>
                <a:gd name="T1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144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76" y="1"/>
                    <a:pt x="98" y="27"/>
                    <a:pt x="98" y="58"/>
                  </a:cubicBezTo>
                  <a:cubicBezTo>
                    <a:pt x="98" y="98"/>
                    <a:pt x="98" y="98"/>
                    <a:pt x="98" y="98"/>
                  </a:cubicBezTo>
                  <a:cubicBezTo>
                    <a:pt x="104" y="116"/>
                    <a:pt x="108" y="135"/>
                    <a:pt x="110" y="144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26"/>
                    <a:pt x="87" y="0"/>
                    <a:pt x="6" y="0"/>
                  </a:cubicBezTo>
                  <a:close/>
                </a:path>
              </a:pathLst>
            </a:custGeom>
            <a:solidFill>
              <a:srgbClr val="BF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2" name="Freeform 498">
              <a:extLst>
                <a:ext uri="{FF2B5EF4-FFF2-40B4-BE49-F238E27FC236}">
                  <a16:creationId xmlns:a16="http://schemas.microsoft.com/office/drawing/2014/main" id="{F2C72917-A406-6486-CF89-AED07FB53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6500" y="2225674"/>
              <a:ext cx="198438" cy="60325"/>
            </a:xfrm>
            <a:custGeom>
              <a:avLst/>
              <a:gdLst>
                <a:gd name="T0" fmla="*/ 52 w 53"/>
                <a:gd name="T1" fmla="*/ 6 h 16"/>
                <a:gd name="T2" fmla="*/ 27 w 53"/>
                <a:gd name="T3" fmla="*/ 16 h 16"/>
                <a:gd name="T4" fmla="*/ 1 w 53"/>
                <a:gd name="T5" fmla="*/ 6 h 16"/>
                <a:gd name="T6" fmla="*/ 27 w 53"/>
                <a:gd name="T7" fmla="*/ 0 h 16"/>
                <a:gd name="T8" fmla="*/ 52 w 53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16">
                  <a:moveTo>
                    <a:pt x="52" y="6"/>
                  </a:moveTo>
                  <a:cubicBezTo>
                    <a:pt x="53" y="10"/>
                    <a:pt x="42" y="16"/>
                    <a:pt x="27" y="16"/>
                  </a:cubicBezTo>
                  <a:cubicBezTo>
                    <a:pt x="12" y="16"/>
                    <a:pt x="0" y="10"/>
                    <a:pt x="1" y="6"/>
                  </a:cubicBezTo>
                  <a:cubicBezTo>
                    <a:pt x="2" y="2"/>
                    <a:pt x="13" y="0"/>
                    <a:pt x="27" y="0"/>
                  </a:cubicBezTo>
                  <a:cubicBezTo>
                    <a:pt x="40" y="0"/>
                    <a:pt x="51" y="2"/>
                    <a:pt x="52" y="6"/>
                  </a:cubicBezTo>
                  <a:close/>
                </a:path>
              </a:pathLst>
            </a:custGeom>
            <a:solidFill>
              <a:srgbClr val="CC9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3" name="Oval 499">
              <a:extLst>
                <a:ext uri="{FF2B5EF4-FFF2-40B4-BE49-F238E27FC236}">
                  <a16:creationId xmlns:a16="http://schemas.microsoft.com/office/drawing/2014/main" id="{6CB29132-4E1A-B290-B13F-01657B2997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675" y="1798637"/>
              <a:ext cx="119063" cy="88900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4" name="Oval 500">
              <a:extLst>
                <a:ext uri="{FF2B5EF4-FFF2-40B4-BE49-F238E27FC236}">
                  <a16:creationId xmlns:a16="http://schemas.microsoft.com/office/drawing/2014/main" id="{B6F77BFA-74B7-A363-F315-DFBFFC115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2838" y="1812924"/>
              <a:ext cx="58738" cy="60325"/>
            </a:xfrm>
            <a:prstGeom prst="ellipse">
              <a:avLst/>
            </a:prstGeom>
            <a:solidFill>
              <a:srgbClr val="992B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5" name="Oval 501">
              <a:extLst>
                <a:ext uri="{FF2B5EF4-FFF2-40B4-BE49-F238E27FC236}">
                  <a16:creationId xmlns:a16="http://schemas.microsoft.com/office/drawing/2014/main" id="{461F6095-9622-E15A-1309-D252351C3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2713" y="1798637"/>
              <a:ext cx="120650" cy="88900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6" name="Oval 502">
              <a:extLst>
                <a:ext uri="{FF2B5EF4-FFF2-40B4-BE49-F238E27FC236}">
                  <a16:creationId xmlns:a16="http://schemas.microsoft.com/office/drawing/2014/main" id="{6B6995C0-7539-24EE-ADE6-4FFF82479D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875" y="1812924"/>
              <a:ext cx="60325" cy="60325"/>
            </a:xfrm>
            <a:prstGeom prst="ellipse">
              <a:avLst/>
            </a:prstGeom>
            <a:solidFill>
              <a:srgbClr val="992B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36643C22-BBD2-CC05-6475-B2E1EF4E515C}"/>
              </a:ext>
            </a:extLst>
          </p:cNvPr>
          <p:cNvGrpSpPr/>
          <p:nvPr/>
        </p:nvGrpSpPr>
        <p:grpSpPr>
          <a:xfrm>
            <a:off x="6423796" y="2491380"/>
            <a:ext cx="5212360" cy="3447505"/>
            <a:chOff x="1836490" y="45208"/>
            <a:chExt cx="8519016" cy="6523787"/>
          </a:xfrm>
        </p:grpSpPr>
        <p:sp>
          <p:nvSpPr>
            <p:cNvPr id="45" name="모서리가 둥근 직사각형 3">
              <a:extLst>
                <a:ext uri="{FF2B5EF4-FFF2-40B4-BE49-F238E27FC236}">
                  <a16:creationId xmlns:a16="http://schemas.microsoft.com/office/drawing/2014/main" id="{9C26F21C-2DBD-CDDF-C37F-CB4A68CAAAF6}"/>
                </a:ext>
              </a:extLst>
            </p:cNvPr>
            <p:cNvSpPr/>
            <p:nvPr/>
          </p:nvSpPr>
          <p:spPr>
            <a:xfrm>
              <a:off x="1858562" y="664339"/>
              <a:ext cx="8496944" cy="5904656"/>
            </a:xfrm>
            <a:prstGeom prst="roundRect">
              <a:avLst>
                <a:gd name="adj" fmla="val 3149"/>
              </a:avLst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kumimoji="0" lang="ko-KR" altLang="en-US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  <p:sp>
          <p:nvSpPr>
            <p:cNvPr id="46" name="한쪽 모서리는 잘리고 다른 쪽 모서리는 둥근 사각형 4">
              <a:extLst>
                <a:ext uri="{FF2B5EF4-FFF2-40B4-BE49-F238E27FC236}">
                  <a16:creationId xmlns:a16="http://schemas.microsoft.com/office/drawing/2014/main" id="{B229E312-988D-3EC2-E8D3-12EB81994B47}"/>
                </a:ext>
              </a:extLst>
            </p:cNvPr>
            <p:cNvSpPr/>
            <p:nvPr/>
          </p:nvSpPr>
          <p:spPr>
            <a:xfrm flipH="1">
              <a:off x="1836490" y="45208"/>
              <a:ext cx="3168353" cy="639841"/>
            </a:xfrm>
            <a:prstGeom prst="snipRoundRect">
              <a:avLst>
                <a:gd name="adj1" fmla="val 50000"/>
                <a:gd name="adj2" fmla="val 0"/>
              </a:avLst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ko-KR" altLang="en-US" dirty="0">
                  <a:solidFill>
                    <a:prstClr val="white"/>
                  </a:solidFill>
                  <a:latin typeface="휴먼모음T" panose="02030504000101010101" pitchFamily="18" charset="-127"/>
                  <a:ea typeface="휴먼모음T" panose="02030504000101010101" pitchFamily="18" charset="-127"/>
                </a:rPr>
                <a:t>박세호</a:t>
              </a:r>
            </a:p>
          </p:txBody>
        </p:sp>
        <p:sp>
          <p:nvSpPr>
            <p:cNvPr id="47" name="직각 삼각형 46">
              <a:extLst>
                <a:ext uri="{FF2B5EF4-FFF2-40B4-BE49-F238E27FC236}">
                  <a16:creationId xmlns:a16="http://schemas.microsoft.com/office/drawing/2014/main" id="{7B54FB98-4D12-BBF0-7360-440A4E801575}"/>
                </a:ext>
              </a:extLst>
            </p:cNvPr>
            <p:cNvSpPr/>
            <p:nvPr/>
          </p:nvSpPr>
          <p:spPr>
            <a:xfrm flipV="1">
              <a:off x="1836493" y="536907"/>
              <a:ext cx="216024" cy="32403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kumimoji="0" lang="ko-KR" altLang="en-US">
                <a:solidFill>
                  <a:prstClr val="white"/>
                </a:solidFill>
                <a:latin typeface="휴먼모음T" panose="02030504000101010101" pitchFamily="18" charset="-127"/>
                <a:ea typeface="휴먼모음T" panose="02030504000101010101" pitchFamily="18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2A1BBA1-3EA0-6BB2-B4FD-9B4FED27DEB7}"/>
              </a:ext>
            </a:extLst>
          </p:cNvPr>
          <p:cNvGrpSpPr/>
          <p:nvPr/>
        </p:nvGrpSpPr>
        <p:grpSpPr>
          <a:xfrm>
            <a:off x="8011890" y="2026070"/>
            <a:ext cx="895276" cy="896386"/>
            <a:chOff x="334962" y="2936874"/>
            <a:chExt cx="1920875" cy="1923256"/>
          </a:xfrm>
        </p:grpSpPr>
        <p:sp>
          <p:nvSpPr>
            <p:cNvPr id="28" name="Oval 599">
              <a:extLst>
                <a:ext uri="{FF2B5EF4-FFF2-40B4-BE49-F238E27FC236}">
                  <a16:creationId xmlns:a16="http://schemas.microsoft.com/office/drawing/2014/main" id="{CE192B09-BC39-DB11-16D3-EEBB52E68A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962" y="2936874"/>
              <a:ext cx="1920875" cy="1922463"/>
            </a:xfrm>
            <a:prstGeom prst="ellipse">
              <a:avLst/>
            </a:prstGeom>
            <a:solidFill>
              <a:srgbClr val="E16B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29" name="Rectangle 600">
              <a:extLst>
                <a:ext uri="{FF2B5EF4-FFF2-40B4-BE49-F238E27FC236}">
                  <a16:creationId xmlns:a16="http://schemas.microsoft.com/office/drawing/2014/main" id="{27947EAD-16F7-10F0-8A64-FF7D5A1C97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1087" y="4460874"/>
              <a:ext cx="412750" cy="341313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0" name="Freeform 604">
              <a:extLst>
                <a:ext uri="{FF2B5EF4-FFF2-40B4-BE49-F238E27FC236}">
                  <a16:creationId xmlns:a16="http://schemas.microsoft.com/office/drawing/2014/main" id="{6FB24F42-228B-D923-29D5-ADDF8A0B15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937" y="4343399"/>
              <a:ext cx="528638" cy="285750"/>
            </a:xfrm>
            <a:custGeom>
              <a:avLst/>
              <a:gdLst>
                <a:gd name="T0" fmla="*/ 281 w 333"/>
                <a:gd name="T1" fmla="*/ 14 h 180"/>
                <a:gd name="T2" fmla="*/ 168 w 333"/>
                <a:gd name="T3" fmla="*/ 0 h 180"/>
                <a:gd name="T4" fmla="*/ 52 w 333"/>
                <a:gd name="T5" fmla="*/ 14 h 180"/>
                <a:gd name="T6" fmla="*/ 0 w 333"/>
                <a:gd name="T7" fmla="*/ 47 h 180"/>
                <a:gd name="T8" fmla="*/ 94 w 333"/>
                <a:gd name="T9" fmla="*/ 180 h 180"/>
                <a:gd name="T10" fmla="*/ 168 w 333"/>
                <a:gd name="T11" fmla="*/ 104 h 180"/>
                <a:gd name="T12" fmla="*/ 238 w 333"/>
                <a:gd name="T13" fmla="*/ 180 h 180"/>
                <a:gd name="T14" fmla="*/ 333 w 333"/>
                <a:gd name="T15" fmla="*/ 47 h 180"/>
                <a:gd name="T16" fmla="*/ 281 w 333"/>
                <a:gd name="T17" fmla="*/ 1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3" h="180">
                  <a:moveTo>
                    <a:pt x="281" y="14"/>
                  </a:moveTo>
                  <a:lnTo>
                    <a:pt x="168" y="0"/>
                  </a:lnTo>
                  <a:lnTo>
                    <a:pt x="52" y="14"/>
                  </a:lnTo>
                  <a:lnTo>
                    <a:pt x="0" y="47"/>
                  </a:lnTo>
                  <a:lnTo>
                    <a:pt x="94" y="180"/>
                  </a:lnTo>
                  <a:lnTo>
                    <a:pt x="168" y="104"/>
                  </a:lnTo>
                  <a:lnTo>
                    <a:pt x="238" y="180"/>
                  </a:lnTo>
                  <a:lnTo>
                    <a:pt x="333" y="47"/>
                  </a:lnTo>
                  <a:lnTo>
                    <a:pt x="281" y="14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1" name="Freeform 605">
              <a:extLst>
                <a:ext uri="{FF2B5EF4-FFF2-40B4-BE49-F238E27FC236}">
                  <a16:creationId xmlns:a16="http://schemas.microsoft.com/office/drawing/2014/main" id="{E231852D-F6A8-F613-F8CA-2B8B983769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200" y="4202112"/>
              <a:ext cx="376238" cy="236538"/>
            </a:xfrm>
            <a:custGeom>
              <a:avLst/>
              <a:gdLst>
                <a:gd name="T0" fmla="*/ 99 w 100"/>
                <a:gd name="T1" fmla="*/ 45 h 63"/>
                <a:gd name="T2" fmla="*/ 99 w 100"/>
                <a:gd name="T3" fmla="*/ 45 h 63"/>
                <a:gd name="T4" fmla="*/ 86 w 100"/>
                <a:gd name="T5" fmla="*/ 3 h 63"/>
                <a:gd name="T6" fmla="*/ 50 w 100"/>
                <a:gd name="T7" fmla="*/ 0 h 63"/>
                <a:gd name="T8" fmla="*/ 14 w 100"/>
                <a:gd name="T9" fmla="*/ 3 h 63"/>
                <a:gd name="T10" fmla="*/ 0 w 100"/>
                <a:gd name="T11" fmla="*/ 45 h 63"/>
                <a:gd name="T12" fmla="*/ 0 w 100"/>
                <a:gd name="T13" fmla="*/ 45 h 63"/>
                <a:gd name="T14" fmla="*/ 0 w 100"/>
                <a:gd name="T15" fmla="*/ 47 h 63"/>
                <a:gd name="T16" fmla="*/ 50 w 100"/>
                <a:gd name="T17" fmla="*/ 63 h 63"/>
                <a:gd name="T18" fmla="*/ 100 w 100"/>
                <a:gd name="T19" fmla="*/ 47 h 63"/>
                <a:gd name="T20" fmla="*/ 99 w 100"/>
                <a:gd name="T21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" h="63">
                  <a:moveTo>
                    <a:pt x="99" y="45"/>
                  </a:moveTo>
                  <a:cubicBezTo>
                    <a:pt x="99" y="45"/>
                    <a:pt x="99" y="45"/>
                    <a:pt x="99" y="45"/>
                  </a:cubicBezTo>
                  <a:cubicBezTo>
                    <a:pt x="86" y="3"/>
                    <a:pt x="86" y="3"/>
                    <a:pt x="86" y="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6"/>
                    <a:pt x="0" y="47"/>
                  </a:cubicBezTo>
                  <a:cubicBezTo>
                    <a:pt x="0" y="56"/>
                    <a:pt x="22" y="63"/>
                    <a:pt x="50" y="63"/>
                  </a:cubicBezTo>
                  <a:cubicBezTo>
                    <a:pt x="77" y="63"/>
                    <a:pt x="100" y="56"/>
                    <a:pt x="100" y="47"/>
                  </a:cubicBezTo>
                  <a:cubicBezTo>
                    <a:pt x="100" y="46"/>
                    <a:pt x="99" y="46"/>
                    <a:pt x="99" y="45"/>
                  </a:cubicBezTo>
                  <a:close/>
                </a:path>
              </a:pathLst>
            </a:custGeom>
            <a:solidFill>
              <a:srgbClr val="E6CB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2" name="Freeform 606">
              <a:extLst>
                <a:ext uri="{FF2B5EF4-FFF2-40B4-BE49-F238E27FC236}">
                  <a16:creationId xmlns:a16="http://schemas.microsoft.com/office/drawing/2014/main" id="{5C7627BD-0C2C-DCCA-A8FE-9C9CAD6F0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125" y="4202112"/>
              <a:ext cx="214313" cy="236538"/>
            </a:xfrm>
            <a:custGeom>
              <a:avLst/>
              <a:gdLst>
                <a:gd name="T0" fmla="*/ 56 w 57"/>
                <a:gd name="T1" fmla="*/ 45 h 63"/>
                <a:gd name="T2" fmla="*/ 56 w 57"/>
                <a:gd name="T3" fmla="*/ 45 h 63"/>
                <a:gd name="T4" fmla="*/ 43 w 57"/>
                <a:gd name="T5" fmla="*/ 3 h 63"/>
                <a:gd name="T6" fmla="*/ 7 w 57"/>
                <a:gd name="T7" fmla="*/ 0 h 63"/>
                <a:gd name="T8" fmla="*/ 0 w 57"/>
                <a:gd name="T9" fmla="*/ 1 h 63"/>
                <a:gd name="T10" fmla="*/ 29 w 57"/>
                <a:gd name="T11" fmla="*/ 3 h 63"/>
                <a:gd name="T12" fmla="*/ 42 w 57"/>
                <a:gd name="T13" fmla="*/ 45 h 63"/>
                <a:gd name="T14" fmla="*/ 42 w 57"/>
                <a:gd name="T15" fmla="*/ 45 h 63"/>
                <a:gd name="T16" fmla="*/ 43 w 57"/>
                <a:gd name="T17" fmla="*/ 47 h 63"/>
                <a:gd name="T18" fmla="*/ 0 w 57"/>
                <a:gd name="T19" fmla="*/ 63 h 63"/>
                <a:gd name="T20" fmla="*/ 7 w 57"/>
                <a:gd name="T21" fmla="*/ 63 h 63"/>
                <a:gd name="T22" fmla="*/ 57 w 57"/>
                <a:gd name="T23" fmla="*/ 47 h 63"/>
                <a:gd name="T24" fmla="*/ 56 w 57"/>
                <a:gd name="T25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3">
                  <a:moveTo>
                    <a:pt x="56" y="45"/>
                  </a:moveTo>
                  <a:cubicBezTo>
                    <a:pt x="56" y="45"/>
                    <a:pt x="56" y="45"/>
                    <a:pt x="56" y="45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6"/>
                    <a:pt x="43" y="46"/>
                    <a:pt x="43" y="47"/>
                  </a:cubicBezTo>
                  <a:cubicBezTo>
                    <a:pt x="43" y="55"/>
                    <a:pt x="24" y="62"/>
                    <a:pt x="0" y="63"/>
                  </a:cubicBezTo>
                  <a:cubicBezTo>
                    <a:pt x="2" y="63"/>
                    <a:pt x="4" y="63"/>
                    <a:pt x="7" y="63"/>
                  </a:cubicBezTo>
                  <a:cubicBezTo>
                    <a:pt x="34" y="63"/>
                    <a:pt x="57" y="56"/>
                    <a:pt x="57" y="47"/>
                  </a:cubicBezTo>
                  <a:cubicBezTo>
                    <a:pt x="57" y="46"/>
                    <a:pt x="56" y="46"/>
                    <a:pt x="56" y="45"/>
                  </a:cubicBezTo>
                  <a:close/>
                </a:path>
              </a:pathLst>
            </a:custGeom>
            <a:solidFill>
              <a:srgbClr val="D9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3" name="Freeform 607">
              <a:extLst>
                <a:ext uri="{FF2B5EF4-FFF2-40B4-BE49-F238E27FC236}">
                  <a16:creationId xmlns:a16="http://schemas.microsoft.com/office/drawing/2014/main" id="{DAD36386-A0B6-D899-77A8-2D80F9D2B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262" y="3192462"/>
              <a:ext cx="900113" cy="1096963"/>
            </a:xfrm>
            <a:custGeom>
              <a:avLst/>
              <a:gdLst>
                <a:gd name="T0" fmla="*/ 224 w 240"/>
                <a:gd name="T1" fmla="*/ 100 h 292"/>
                <a:gd name="T2" fmla="*/ 224 w 240"/>
                <a:gd name="T3" fmla="*/ 58 h 292"/>
                <a:gd name="T4" fmla="*/ 120 w 240"/>
                <a:gd name="T5" fmla="*/ 0 h 292"/>
                <a:gd name="T6" fmla="*/ 16 w 240"/>
                <a:gd name="T7" fmla="*/ 58 h 292"/>
                <a:gd name="T8" fmla="*/ 16 w 240"/>
                <a:gd name="T9" fmla="*/ 100 h 292"/>
                <a:gd name="T10" fmla="*/ 0 w 240"/>
                <a:gd name="T11" fmla="*/ 112 h 292"/>
                <a:gd name="T12" fmla="*/ 0 w 240"/>
                <a:gd name="T13" fmla="*/ 156 h 292"/>
                <a:gd name="T14" fmla="*/ 16 w 240"/>
                <a:gd name="T15" fmla="*/ 176 h 292"/>
                <a:gd name="T16" fmla="*/ 120 w 240"/>
                <a:gd name="T17" fmla="*/ 292 h 292"/>
                <a:gd name="T18" fmla="*/ 224 w 240"/>
                <a:gd name="T19" fmla="*/ 176 h 292"/>
                <a:gd name="T20" fmla="*/ 240 w 240"/>
                <a:gd name="T21" fmla="*/ 156 h 292"/>
                <a:gd name="T22" fmla="*/ 240 w 240"/>
                <a:gd name="T23" fmla="*/ 112 h 292"/>
                <a:gd name="T24" fmla="*/ 224 w 240"/>
                <a:gd name="T25" fmla="*/ 10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0" h="292">
                  <a:moveTo>
                    <a:pt x="224" y="100"/>
                  </a:moveTo>
                  <a:cubicBezTo>
                    <a:pt x="224" y="58"/>
                    <a:pt x="224" y="58"/>
                    <a:pt x="224" y="58"/>
                  </a:cubicBezTo>
                  <a:cubicBezTo>
                    <a:pt x="224" y="26"/>
                    <a:pt x="200" y="0"/>
                    <a:pt x="120" y="0"/>
                  </a:cubicBezTo>
                  <a:cubicBezTo>
                    <a:pt x="39" y="0"/>
                    <a:pt x="16" y="26"/>
                    <a:pt x="16" y="58"/>
                  </a:cubicBezTo>
                  <a:cubicBezTo>
                    <a:pt x="16" y="100"/>
                    <a:pt x="16" y="100"/>
                    <a:pt x="16" y="100"/>
                  </a:cubicBezTo>
                  <a:cubicBezTo>
                    <a:pt x="16" y="100"/>
                    <a:pt x="0" y="101"/>
                    <a:pt x="0" y="112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67"/>
                    <a:pt x="4" y="176"/>
                    <a:pt x="16" y="176"/>
                  </a:cubicBezTo>
                  <a:cubicBezTo>
                    <a:pt x="16" y="230"/>
                    <a:pt x="64" y="292"/>
                    <a:pt x="120" y="292"/>
                  </a:cubicBezTo>
                  <a:cubicBezTo>
                    <a:pt x="175" y="292"/>
                    <a:pt x="224" y="230"/>
                    <a:pt x="224" y="176"/>
                  </a:cubicBezTo>
                  <a:cubicBezTo>
                    <a:pt x="236" y="176"/>
                    <a:pt x="240" y="167"/>
                    <a:pt x="240" y="156"/>
                  </a:cubicBezTo>
                  <a:cubicBezTo>
                    <a:pt x="240" y="112"/>
                    <a:pt x="240" y="112"/>
                    <a:pt x="240" y="112"/>
                  </a:cubicBezTo>
                  <a:cubicBezTo>
                    <a:pt x="240" y="101"/>
                    <a:pt x="224" y="100"/>
                    <a:pt x="224" y="100"/>
                  </a:cubicBezTo>
                  <a:close/>
                </a:path>
              </a:pathLst>
            </a:custGeom>
            <a:solidFill>
              <a:srgbClr val="FFE1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4" name="Freeform 608">
              <a:extLst>
                <a:ext uri="{FF2B5EF4-FFF2-40B4-BE49-F238E27FC236}">
                  <a16:creationId xmlns:a16="http://schemas.microsoft.com/office/drawing/2014/main" id="{71F4DD0F-9771-4028-E7A7-7C74AB93E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7300" y="3192462"/>
              <a:ext cx="412750" cy="1096963"/>
            </a:xfrm>
            <a:custGeom>
              <a:avLst/>
              <a:gdLst>
                <a:gd name="T0" fmla="*/ 6 w 110"/>
                <a:gd name="T1" fmla="*/ 0 h 292"/>
                <a:gd name="T2" fmla="*/ 0 w 110"/>
                <a:gd name="T3" fmla="*/ 0 h 292"/>
                <a:gd name="T4" fmla="*/ 98 w 110"/>
                <a:gd name="T5" fmla="*/ 58 h 292"/>
                <a:gd name="T6" fmla="*/ 98 w 110"/>
                <a:gd name="T7" fmla="*/ 100 h 292"/>
                <a:gd name="T8" fmla="*/ 98 w 110"/>
                <a:gd name="T9" fmla="*/ 176 h 292"/>
                <a:gd name="T10" fmla="*/ 0 w 110"/>
                <a:gd name="T11" fmla="*/ 292 h 292"/>
                <a:gd name="T12" fmla="*/ 6 w 110"/>
                <a:gd name="T13" fmla="*/ 292 h 292"/>
                <a:gd name="T14" fmla="*/ 110 w 110"/>
                <a:gd name="T15" fmla="*/ 176 h 292"/>
                <a:gd name="T16" fmla="*/ 110 w 110"/>
                <a:gd name="T17" fmla="*/ 100 h 292"/>
                <a:gd name="T18" fmla="*/ 110 w 110"/>
                <a:gd name="T19" fmla="*/ 58 h 292"/>
                <a:gd name="T20" fmla="*/ 6 w 110"/>
                <a:gd name="T21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292">
                  <a:moveTo>
                    <a:pt x="6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76" y="1"/>
                    <a:pt x="98" y="27"/>
                    <a:pt x="98" y="58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228"/>
                    <a:pt x="53" y="288"/>
                    <a:pt x="0" y="292"/>
                  </a:cubicBezTo>
                  <a:cubicBezTo>
                    <a:pt x="2" y="292"/>
                    <a:pt x="4" y="292"/>
                    <a:pt x="6" y="292"/>
                  </a:cubicBezTo>
                  <a:cubicBezTo>
                    <a:pt x="61" y="292"/>
                    <a:pt x="110" y="230"/>
                    <a:pt x="110" y="176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26"/>
                    <a:pt x="86" y="0"/>
                    <a:pt x="6" y="0"/>
                  </a:cubicBezTo>
                  <a:close/>
                </a:path>
              </a:pathLst>
            </a:custGeom>
            <a:solidFill>
              <a:srgbClr val="F2D6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5" name="Freeform 609">
              <a:extLst>
                <a:ext uri="{FF2B5EF4-FFF2-40B4-BE49-F238E27FC236}">
                  <a16:creationId xmlns:a16="http://schemas.microsoft.com/office/drawing/2014/main" id="{F0482AD5-5E63-0C36-AE0E-58DF244704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587" y="3192462"/>
              <a:ext cx="779463" cy="541338"/>
            </a:xfrm>
            <a:custGeom>
              <a:avLst/>
              <a:gdLst>
                <a:gd name="T0" fmla="*/ 104 w 208"/>
                <a:gd name="T1" fmla="*/ 0 h 144"/>
                <a:gd name="T2" fmla="*/ 0 w 208"/>
                <a:gd name="T3" fmla="*/ 58 h 144"/>
                <a:gd name="T4" fmla="*/ 0 w 208"/>
                <a:gd name="T5" fmla="*/ 100 h 144"/>
                <a:gd name="T6" fmla="*/ 0 w 208"/>
                <a:gd name="T7" fmla="*/ 144 h 144"/>
                <a:gd name="T8" fmla="*/ 38 w 208"/>
                <a:gd name="T9" fmla="*/ 55 h 144"/>
                <a:gd name="T10" fmla="*/ 104 w 208"/>
                <a:gd name="T11" fmla="*/ 64 h 144"/>
                <a:gd name="T12" fmla="*/ 169 w 208"/>
                <a:gd name="T13" fmla="*/ 55 h 144"/>
                <a:gd name="T14" fmla="*/ 208 w 208"/>
                <a:gd name="T15" fmla="*/ 144 h 144"/>
                <a:gd name="T16" fmla="*/ 208 w 208"/>
                <a:gd name="T17" fmla="*/ 100 h 144"/>
                <a:gd name="T18" fmla="*/ 208 w 208"/>
                <a:gd name="T19" fmla="*/ 58 h 144"/>
                <a:gd name="T20" fmla="*/ 104 w 208"/>
                <a:gd name="T2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8" h="144">
                  <a:moveTo>
                    <a:pt x="104" y="0"/>
                  </a:moveTo>
                  <a:cubicBezTo>
                    <a:pt x="23" y="0"/>
                    <a:pt x="0" y="26"/>
                    <a:pt x="0" y="58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3" y="125"/>
                    <a:pt x="14" y="73"/>
                    <a:pt x="38" y="55"/>
                  </a:cubicBezTo>
                  <a:cubicBezTo>
                    <a:pt x="57" y="61"/>
                    <a:pt x="79" y="64"/>
                    <a:pt x="104" y="64"/>
                  </a:cubicBezTo>
                  <a:cubicBezTo>
                    <a:pt x="128" y="64"/>
                    <a:pt x="151" y="61"/>
                    <a:pt x="169" y="55"/>
                  </a:cubicBezTo>
                  <a:cubicBezTo>
                    <a:pt x="193" y="73"/>
                    <a:pt x="204" y="125"/>
                    <a:pt x="208" y="144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26"/>
                    <a:pt x="184" y="0"/>
                    <a:pt x="104" y="0"/>
                  </a:cubicBezTo>
                  <a:close/>
                </a:path>
              </a:pathLst>
            </a:custGeom>
            <a:solidFill>
              <a:srgbClr val="805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6" name="Freeform 610">
              <a:extLst>
                <a:ext uri="{FF2B5EF4-FFF2-40B4-BE49-F238E27FC236}">
                  <a16:creationId xmlns:a16="http://schemas.microsoft.com/office/drawing/2014/main" id="{DE73FE2C-5983-00FB-A52C-BEC60D21E8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7300" y="3192462"/>
              <a:ext cx="412750" cy="541338"/>
            </a:xfrm>
            <a:custGeom>
              <a:avLst/>
              <a:gdLst>
                <a:gd name="T0" fmla="*/ 6 w 110"/>
                <a:gd name="T1" fmla="*/ 0 h 144"/>
                <a:gd name="T2" fmla="*/ 0 w 110"/>
                <a:gd name="T3" fmla="*/ 0 h 144"/>
                <a:gd name="T4" fmla="*/ 98 w 110"/>
                <a:gd name="T5" fmla="*/ 58 h 144"/>
                <a:gd name="T6" fmla="*/ 98 w 110"/>
                <a:gd name="T7" fmla="*/ 98 h 144"/>
                <a:gd name="T8" fmla="*/ 110 w 110"/>
                <a:gd name="T9" fmla="*/ 144 h 144"/>
                <a:gd name="T10" fmla="*/ 110 w 110"/>
                <a:gd name="T11" fmla="*/ 100 h 144"/>
                <a:gd name="T12" fmla="*/ 110 w 110"/>
                <a:gd name="T13" fmla="*/ 58 h 144"/>
                <a:gd name="T14" fmla="*/ 6 w 110"/>
                <a:gd name="T1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144">
                  <a:moveTo>
                    <a:pt x="6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76" y="1"/>
                    <a:pt x="98" y="27"/>
                    <a:pt x="98" y="58"/>
                  </a:cubicBezTo>
                  <a:cubicBezTo>
                    <a:pt x="98" y="98"/>
                    <a:pt x="98" y="98"/>
                    <a:pt x="98" y="98"/>
                  </a:cubicBezTo>
                  <a:cubicBezTo>
                    <a:pt x="104" y="116"/>
                    <a:pt x="108" y="135"/>
                    <a:pt x="110" y="144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26"/>
                    <a:pt x="86" y="0"/>
                    <a:pt x="6" y="0"/>
                  </a:cubicBezTo>
                  <a:close/>
                </a:path>
              </a:pathLst>
            </a:custGeom>
            <a:solidFill>
              <a:srgbClr val="734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7" name="Freeform 611">
              <a:extLst>
                <a:ext uri="{FF2B5EF4-FFF2-40B4-BE49-F238E27FC236}">
                  <a16:creationId xmlns:a16="http://schemas.microsoft.com/office/drawing/2014/main" id="{1F08425C-E104-C20D-6C66-73A2EA1B9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512" y="4025899"/>
              <a:ext cx="198438" cy="60325"/>
            </a:xfrm>
            <a:custGeom>
              <a:avLst/>
              <a:gdLst>
                <a:gd name="T0" fmla="*/ 52 w 53"/>
                <a:gd name="T1" fmla="*/ 6 h 16"/>
                <a:gd name="T2" fmla="*/ 27 w 53"/>
                <a:gd name="T3" fmla="*/ 16 h 16"/>
                <a:gd name="T4" fmla="*/ 1 w 53"/>
                <a:gd name="T5" fmla="*/ 6 h 16"/>
                <a:gd name="T6" fmla="*/ 27 w 53"/>
                <a:gd name="T7" fmla="*/ 0 h 16"/>
                <a:gd name="T8" fmla="*/ 52 w 53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16">
                  <a:moveTo>
                    <a:pt x="52" y="6"/>
                  </a:moveTo>
                  <a:cubicBezTo>
                    <a:pt x="53" y="10"/>
                    <a:pt x="42" y="16"/>
                    <a:pt x="27" y="16"/>
                  </a:cubicBezTo>
                  <a:cubicBezTo>
                    <a:pt x="11" y="16"/>
                    <a:pt x="0" y="10"/>
                    <a:pt x="1" y="6"/>
                  </a:cubicBezTo>
                  <a:cubicBezTo>
                    <a:pt x="2" y="2"/>
                    <a:pt x="13" y="0"/>
                    <a:pt x="27" y="0"/>
                  </a:cubicBezTo>
                  <a:cubicBezTo>
                    <a:pt x="40" y="0"/>
                    <a:pt x="51" y="2"/>
                    <a:pt x="52" y="6"/>
                  </a:cubicBezTo>
                  <a:close/>
                </a:path>
              </a:pathLst>
            </a:custGeom>
            <a:solidFill>
              <a:srgbClr val="CC9B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8" name="Oval 612">
              <a:extLst>
                <a:ext uri="{FF2B5EF4-FFF2-40B4-BE49-F238E27FC236}">
                  <a16:creationId xmlns:a16="http://schemas.microsoft.com/office/drawing/2014/main" id="{45BF80DD-2B93-3FA2-9072-BCF58289CF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975" y="3643312"/>
              <a:ext cx="120650" cy="90488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39" name="Oval 613">
              <a:extLst>
                <a:ext uri="{FF2B5EF4-FFF2-40B4-BE49-F238E27FC236}">
                  <a16:creationId xmlns:a16="http://schemas.microsoft.com/office/drawing/2014/main" id="{C1BDAE17-2C50-FB4F-3DBF-03D9A705DA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137" y="3657599"/>
              <a:ext cx="60325" cy="60325"/>
            </a:xfrm>
            <a:prstGeom prst="ellipse">
              <a:avLst/>
            </a:prstGeom>
            <a:solidFill>
              <a:srgbClr val="734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0" name="Oval 614">
              <a:extLst>
                <a:ext uri="{FF2B5EF4-FFF2-40B4-BE49-F238E27FC236}">
                  <a16:creationId xmlns:a16="http://schemas.microsoft.com/office/drawing/2014/main" id="{2538BFEE-3421-E0E7-56BC-994BCCEF4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0012" y="3643312"/>
              <a:ext cx="120650" cy="90488"/>
            </a:xfrm>
            <a:prstGeom prst="ellipse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1" name="Oval 615">
              <a:extLst>
                <a:ext uri="{FF2B5EF4-FFF2-40B4-BE49-F238E27FC236}">
                  <a16:creationId xmlns:a16="http://schemas.microsoft.com/office/drawing/2014/main" id="{4C49FAB0-6A0B-54EB-778F-527AB2E614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0175" y="3657599"/>
              <a:ext cx="60325" cy="60325"/>
            </a:xfrm>
            <a:prstGeom prst="ellipse">
              <a:avLst/>
            </a:prstGeom>
            <a:solidFill>
              <a:srgbClr val="734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2" name="자유형 116">
              <a:extLst>
                <a:ext uri="{FF2B5EF4-FFF2-40B4-BE49-F238E27FC236}">
                  <a16:creationId xmlns:a16="http://schemas.microsoft.com/office/drawing/2014/main" id="{8108825E-C07F-7C6C-7278-B9831CABEA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6181" y="4486430"/>
              <a:ext cx="169863" cy="360364"/>
            </a:xfrm>
            <a:custGeom>
              <a:avLst/>
              <a:gdLst>
                <a:gd name="connsiteX0" fmla="*/ 87313 w 169863"/>
                <a:gd name="connsiteY0" fmla="*/ 0 h 360364"/>
                <a:gd name="connsiteX1" fmla="*/ 169863 w 169863"/>
                <a:gd name="connsiteY1" fmla="*/ 90488 h 360364"/>
                <a:gd name="connsiteX2" fmla="*/ 131763 w 169863"/>
                <a:gd name="connsiteY2" fmla="*/ 168275 h 360364"/>
                <a:gd name="connsiteX3" fmla="*/ 123825 w 169863"/>
                <a:gd name="connsiteY3" fmla="*/ 168275 h 360364"/>
                <a:gd name="connsiteX4" fmla="*/ 139701 w 169863"/>
                <a:gd name="connsiteY4" fmla="*/ 203200 h 360364"/>
                <a:gd name="connsiteX5" fmla="*/ 124180 w 169863"/>
                <a:gd name="connsiteY5" fmla="*/ 359223 h 360364"/>
                <a:gd name="connsiteX6" fmla="*/ 101600 w 169863"/>
                <a:gd name="connsiteY6" fmla="*/ 360364 h 360364"/>
                <a:gd name="connsiteX7" fmla="*/ 47140 w 169863"/>
                <a:gd name="connsiteY7" fmla="*/ 357612 h 360364"/>
                <a:gd name="connsiteX8" fmla="*/ 30163 w 169863"/>
                <a:gd name="connsiteY8" fmla="*/ 203200 h 360364"/>
                <a:gd name="connsiteX9" fmla="*/ 46038 w 169863"/>
                <a:gd name="connsiteY9" fmla="*/ 168275 h 360364"/>
                <a:gd name="connsiteX10" fmla="*/ 38100 w 169863"/>
                <a:gd name="connsiteY10" fmla="*/ 168275 h 360364"/>
                <a:gd name="connsiteX11" fmla="*/ 0 w 169863"/>
                <a:gd name="connsiteY11" fmla="*/ 90488 h 360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863" h="360364">
                  <a:moveTo>
                    <a:pt x="87313" y="0"/>
                  </a:moveTo>
                  <a:lnTo>
                    <a:pt x="169863" y="90488"/>
                  </a:lnTo>
                  <a:lnTo>
                    <a:pt x="131763" y="168275"/>
                  </a:lnTo>
                  <a:lnTo>
                    <a:pt x="123825" y="168275"/>
                  </a:lnTo>
                  <a:lnTo>
                    <a:pt x="139701" y="203200"/>
                  </a:lnTo>
                  <a:lnTo>
                    <a:pt x="124180" y="359223"/>
                  </a:lnTo>
                  <a:lnTo>
                    <a:pt x="101600" y="360364"/>
                  </a:lnTo>
                  <a:lnTo>
                    <a:pt x="47140" y="357612"/>
                  </a:lnTo>
                  <a:lnTo>
                    <a:pt x="30163" y="203200"/>
                  </a:lnTo>
                  <a:lnTo>
                    <a:pt x="46038" y="168275"/>
                  </a:lnTo>
                  <a:lnTo>
                    <a:pt x="38100" y="168275"/>
                  </a:lnTo>
                  <a:lnTo>
                    <a:pt x="0" y="90488"/>
                  </a:lnTo>
                  <a:close/>
                </a:path>
              </a:pathLst>
            </a:custGeom>
            <a:solidFill>
              <a:srgbClr val="E16B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43" name="자유형 117">
              <a:extLst>
                <a:ext uri="{FF2B5EF4-FFF2-40B4-BE49-F238E27FC236}">
                  <a16:creationId xmlns:a16="http://schemas.microsoft.com/office/drawing/2014/main" id="{63236A10-F88C-A061-978B-6333A2B401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5590" y="4409279"/>
              <a:ext cx="1297396" cy="450851"/>
            </a:xfrm>
            <a:custGeom>
              <a:avLst/>
              <a:gdLst>
                <a:gd name="connsiteX0" fmla="*/ 388831 w 1297396"/>
                <a:gd name="connsiteY0" fmla="*/ 0 h 450851"/>
                <a:gd name="connsiteX1" fmla="*/ 655531 w 1297396"/>
                <a:gd name="connsiteY1" fmla="*/ 371475 h 450851"/>
                <a:gd name="connsiteX2" fmla="*/ 917469 w 1297396"/>
                <a:gd name="connsiteY2" fmla="*/ 0 h 450851"/>
                <a:gd name="connsiteX3" fmla="*/ 1277831 w 1297396"/>
                <a:gd name="connsiteY3" fmla="*/ 128588 h 450851"/>
                <a:gd name="connsiteX4" fmla="*/ 1297396 w 1297396"/>
                <a:gd name="connsiteY4" fmla="*/ 211886 h 450851"/>
                <a:gd name="connsiteX5" fmla="*/ 1206810 w 1297396"/>
                <a:gd name="connsiteY5" fmla="*/ 286688 h 450851"/>
                <a:gd name="connsiteX6" fmla="*/ 669820 w 1297396"/>
                <a:gd name="connsiteY6" fmla="*/ 450851 h 450851"/>
                <a:gd name="connsiteX7" fmla="*/ 132830 w 1297396"/>
                <a:gd name="connsiteY7" fmla="*/ 286688 h 450851"/>
                <a:gd name="connsiteX8" fmla="*/ 0 w 1297396"/>
                <a:gd name="connsiteY8" fmla="*/ 177003 h 450851"/>
                <a:gd name="connsiteX9" fmla="*/ 12593 w 1297396"/>
                <a:gd name="connsiteY9" fmla="*/ 112713 h 450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7396" h="450851">
                  <a:moveTo>
                    <a:pt x="388831" y="0"/>
                  </a:moveTo>
                  <a:lnTo>
                    <a:pt x="655531" y="371475"/>
                  </a:lnTo>
                  <a:lnTo>
                    <a:pt x="917469" y="0"/>
                  </a:lnTo>
                  <a:lnTo>
                    <a:pt x="1277831" y="128588"/>
                  </a:lnTo>
                  <a:lnTo>
                    <a:pt x="1297396" y="211886"/>
                  </a:lnTo>
                  <a:lnTo>
                    <a:pt x="1206810" y="286688"/>
                  </a:lnTo>
                  <a:cubicBezTo>
                    <a:pt x="1053523" y="390332"/>
                    <a:pt x="868733" y="450851"/>
                    <a:pt x="669820" y="450851"/>
                  </a:cubicBezTo>
                  <a:cubicBezTo>
                    <a:pt x="470907" y="450851"/>
                    <a:pt x="286117" y="390332"/>
                    <a:pt x="132830" y="286688"/>
                  </a:cubicBezTo>
                  <a:lnTo>
                    <a:pt x="0" y="177003"/>
                  </a:lnTo>
                  <a:lnTo>
                    <a:pt x="12593" y="112713"/>
                  </a:lnTo>
                  <a:close/>
                </a:path>
              </a:pathLst>
            </a:custGeom>
            <a:solidFill>
              <a:srgbClr val="406A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A9B75E0-9A31-133F-5C30-11C462F96DDE}"/>
              </a:ext>
            </a:extLst>
          </p:cNvPr>
          <p:cNvSpPr txBox="1"/>
          <p:nvPr/>
        </p:nvSpPr>
        <p:spPr>
          <a:xfrm>
            <a:off x="753960" y="3061460"/>
            <a:ext cx="48441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역할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팀장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담당 업무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데이터 베이스 구조 설계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Django </a:t>
            </a:r>
            <a:r>
              <a:rPr lang="en-US" altLang="ko-KR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drf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articles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모델링 및 코드 작성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Vue Navbar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구조 설계 및 코드 작성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Vue articles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구조 설계 및 코드 작성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영화추천 알고리즘 설계 및 코드작성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470F4EF-D938-9451-A81F-993C8F019964}"/>
              </a:ext>
            </a:extLst>
          </p:cNvPr>
          <p:cNvSpPr txBox="1"/>
          <p:nvPr/>
        </p:nvSpPr>
        <p:spPr>
          <a:xfrm>
            <a:off x="6640260" y="3061460"/>
            <a:ext cx="47977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역할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팀원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담당 업무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데이터 베이스 구조 설계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Django </a:t>
            </a:r>
            <a:r>
              <a:rPr lang="en-US" altLang="ko-KR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drf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movies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모델링 및 코드작성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Vue </a:t>
            </a:r>
            <a:r>
              <a:rPr lang="en-US" altLang="ko-KR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homeview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설계 및 코드작성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Vue router </a:t>
            </a:r>
            <a:r>
              <a:rPr lang="en-US" altLang="ko-KR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Url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설계 및 코드 작성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Vue movies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구조 설계 및 코드 작성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영화 추천 알고리즘 설계 및 코드 작성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7584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B33D39-58CA-CE9C-080D-D794684BBE1F}"/>
              </a:ext>
            </a:extLst>
          </p:cNvPr>
          <p:cNvSpPr/>
          <p:nvPr/>
        </p:nvSpPr>
        <p:spPr>
          <a:xfrm flipV="1">
            <a:off x="1209352" y="1080000"/>
            <a:ext cx="1022120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4A7AF-9F3A-2639-B63F-18E52C651C87}"/>
              </a:ext>
            </a:extLst>
          </p:cNvPr>
          <p:cNvSpPr txBox="1"/>
          <p:nvPr/>
        </p:nvSpPr>
        <p:spPr>
          <a:xfrm>
            <a:off x="218113" y="266549"/>
            <a:ext cx="63129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02.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목표서비스 구현 및 실제 구현 정도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4D32DFE-BB0F-935D-A6D1-BD87D0705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86" y="2103281"/>
            <a:ext cx="8294253" cy="39212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3BDF64-C918-01D3-DCF8-7296BA679ECD}"/>
              </a:ext>
            </a:extLst>
          </p:cNvPr>
          <p:cNvSpPr txBox="1"/>
          <p:nvPr/>
        </p:nvSpPr>
        <p:spPr>
          <a:xfrm>
            <a:off x="433363" y="2355740"/>
            <a:ext cx="247342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구현 항목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비동기적 구현을 우선 순위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Router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를 활용한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View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간 비동기적 이동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구현 정도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80%</a:t>
            </a:r>
          </a:p>
          <a:p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1. </a:t>
            </a:r>
            <a:r>
              <a:rPr lang="en-US" altLang="ko-KR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currentUser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가 아닌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User Profile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상에서 </a:t>
            </a:r>
            <a:r>
              <a:rPr lang="en-US" altLang="ko-KR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currentUser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Profile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 이동 되지 않는 문제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DEC598-1E83-13D7-2D23-697B20C943DA}"/>
              </a:ext>
            </a:extLst>
          </p:cNvPr>
          <p:cNvSpPr txBox="1"/>
          <p:nvPr/>
        </p:nvSpPr>
        <p:spPr>
          <a:xfrm>
            <a:off x="1209352" y="803001"/>
            <a:ext cx="102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Home</a:t>
            </a:r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 화면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7DE1813-CB92-BA0E-D642-F38F9366739E}"/>
              </a:ext>
            </a:extLst>
          </p:cNvPr>
          <p:cNvSpPr/>
          <p:nvPr/>
        </p:nvSpPr>
        <p:spPr>
          <a:xfrm>
            <a:off x="291564" y="2052681"/>
            <a:ext cx="2857695" cy="3999245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294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3DEAA2-6990-F0F2-2A94-20A2B77734F9}"/>
              </a:ext>
            </a:extLst>
          </p:cNvPr>
          <p:cNvSpPr txBox="1"/>
          <p:nvPr/>
        </p:nvSpPr>
        <p:spPr>
          <a:xfrm>
            <a:off x="2677425" y="803001"/>
            <a:ext cx="921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Movie List</a:t>
            </a:r>
            <a:endParaRPr lang="ko-KR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B33D39-58CA-CE9C-080D-D794684BBE1F}"/>
              </a:ext>
            </a:extLst>
          </p:cNvPr>
          <p:cNvSpPr/>
          <p:nvPr/>
        </p:nvSpPr>
        <p:spPr>
          <a:xfrm flipV="1">
            <a:off x="2677425" y="1080000"/>
            <a:ext cx="921451" cy="700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4A7AF-9F3A-2639-B63F-18E52C651C87}"/>
              </a:ext>
            </a:extLst>
          </p:cNvPr>
          <p:cNvSpPr txBox="1"/>
          <p:nvPr/>
        </p:nvSpPr>
        <p:spPr>
          <a:xfrm>
            <a:off x="218113" y="266549"/>
            <a:ext cx="63129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02.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목표서비스 구현 및 실제 구현 정도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3C60D5-5C34-4E8E-373A-67764FB2324C}"/>
              </a:ext>
            </a:extLst>
          </p:cNvPr>
          <p:cNvSpPr txBox="1"/>
          <p:nvPr/>
        </p:nvSpPr>
        <p:spPr>
          <a:xfrm>
            <a:off x="470010" y="5248813"/>
            <a:ext cx="49038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영화 전체 리스트에 해당 영화의</a:t>
            </a:r>
            <a:b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</a:b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유저 평점 평균출력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User – Movie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의 영화 평점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(Rating) CRUD</a:t>
            </a:r>
            <a:b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</a:b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비동기적으로 작동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478EE78-5EFD-DB29-C795-A0AA96091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13" y="1623018"/>
            <a:ext cx="5208048" cy="329763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B7D2B1A-4241-0694-5C52-D2C287486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23018"/>
            <a:ext cx="5625990" cy="42226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C5C6EBE-89B3-42C3-8FF0-4BD081CD7ED2}"/>
              </a:ext>
            </a:extLst>
          </p:cNvPr>
          <p:cNvSpPr/>
          <p:nvPr/>
        </p:nvSpPr>
        <p:spPr>
          <a:xfrm>
            <a:off x="218112" y="5065615"/>
            <a:ext cx="5369888" cy="1492934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405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3DEAA2-6990-F0F2-2A94-20A2B77734F9}"/>
              </a:ext>
            </a:extLst>
          </p:cNvPr>
          <p:cNvSpPr txBox="1"/>
          <p:nvPr/>
        </p:nvSpPr>
        <p:spPr>
          <a:xfrm>
            <a:off x="4061267" y="803001"/>
            <a:ext cx="921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Article</a:t>
            </a:r>
            <a:endParaRPr lang="ko-KR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B33D39-58CA-CE9C-080D-D794684BBE1F}"/>
              </a:ext>
            </a:extLst>
          </p:cNvPr>
          <p:cNvSpPr/>
          <p:nvPr/>
        </p:nvSpPr>
        <p:spPr>
          <a:xfrm flipV="1">
            <a:off x="4061267" y="1080000"/>
            <a:ext cx="921451" cy="700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4A7AF-9F3A-2639-B63F-18E52C651C87}"/>
              </a:ext>
            </a:extLst>
          </p:cNvPr>
          <p:cNvSpPr txBox="1"/>
          <p:nvPr/>
        </p:nvSpPr>
        <p:spPr>
          <a:xfrm>
            <a:off x="218113" y="266549"/>
            <a:ext cx="63129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02.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목표서비스 구현 및 실제 구현 정도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4C86FC-11F1-F5E9-EC5C-B91FC739CC71}"/>
              </a:ext>
            </a:extLst>
          </p:cNvPr>
          <p:cNvSpPr txBox="1"/>
          <p:nvPr/>
        </p:nvSpPr>
        <p:spPr>
          <a:xfrm>
            <a:off x="1147041" y="5578263"/>
            <a:ext cx="33088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Article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의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CRUD,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좋아요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Comment CRUD</a:t>
            </a:r>
          </a:p>
          <a:p>
            <a:pPr marL="342900" indent="-342900">
              <a:buAutoNum type="arabicPeriod"/>
            </a:pP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비동기적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Pagination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B29FA1A-0840-2893-1D3E-328936F21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442" y="1767342"/>
            <a:ext cx="4540883" cy="343013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40FAA73-5D42-7B2A-A57E-FB1EB6230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23" y="1767342"/>
            <a:ext cx="4362495" cy="332331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BEB2BFE-3711-BE27-C956-EF7A32462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442" y="5319928"/>
            <a:ext cx="4540883" cy="144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E8CB65E-3CF9-BBB2-D869-1BC20B1E3285}"/>
              </a:ext>
            </a:extLst>
          </p:cNvPr>
          <p:cNvSpPr/>
          <p:nvPr/>
        </p:nvSpPr>
        <p:spPr>
          <a:xfrm>
            <a:off x="620223" y="5292001"/>
            <a:ext cx="4362495" cy="1440000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321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3DEAA2-6990-F0F2-2A94-20A2B77734F9}"/>
              </a:ext>
            </a:extLst>
          </p:cNvPr>
          <p:cNvSpPr txBox="1"/>
          <p:nvPr/>
        </p:nvSpPr>
        <p:spPr>
          <a:xfrm>
            <a:off x="6096000" y="803001"/>
            <a:ext cx="921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+mj-lt"/>
              </a:rPr>
              <a:t>Profile</a:t>
            </a:r>
            <a:endParaRPr lang="ko-KR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B33D39-58CA-CE9C-080D-D794684BBE1F}"/>
              </a:ext>
            </a:extLst>
          </p:cNvPr>
          <p:cNvSpPr/>
          <p:nvPr/>
        </p:nvSpPr>
        <p:spPr>
          <a:xfrm flipV="1">
            <a:off x="6096000" y="1080000"/>
            <a:ext cx="921451" cy="700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4A7AF-9F3A-2639-B63F-18E52C651C87}"/>
              </a:ext>
            </a:extLst>
          </p:cNvPr>
          <p:cNvSpPr txBox="1"/>
          <p:nvPr/>
        </p:nvSpPr>
        <p:spPr>
          <a:xfrm>
            <a:off x="218113" y="266549"/>
            <a:ext cx="63129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02.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목표서비스 구현 및 실제 구현 정도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BA8F68-7594-07E6-0632-196834A805F0}"/>
              </a:ext>
            </a:extLst>
          </p:cNvPr>
          <p:cNvSpPr txBox="1"/>
          <p:nvPr/>
        </p:nvSpPr>
        <p:spPr>
          <a:xfrm>
            <a:off x="560851" y="2327623"/>
            <a:ext cx="390641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User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Profile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에서 </a:t>
            </a:r>
            <a:b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</a:b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해당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User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가 작성한 글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b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</a:br>
            <a:r>
              <a:rPr lang="ko-KR" altLang="en-US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좋아요한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글의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table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및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pagination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구현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558FED5E-7924-4D33-CA10-A8D9B273E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809" y="1702033"/>
            <a:ext cx="4770749" cy="485322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91A408B-24A3-F04B-9C85-67CB34CE2FF2}"/>
              </a:ext>
            </a:extLst>
          </p:cNvPr>
          <p:cNvSpPr txBox="1"/>
          <p:nvPr/>
        </p:nvSpPr>
        <p:spPr>
          <a:xfrm>
            <a:off x="560851" y="4128644"/>
            <a:ext cx="345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- </a:t>
            </a:r>
            <a:r>
              <a:rPr lang="ko-KR" altLang="en-US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미구현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항목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</a:p>
          <a:p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User-User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팔로우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기능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User Profile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에서 </a:t>
            </a:r>
            <a:r>
              <a:rPr lang="en-US" altLang="ko-KR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currentUser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Profile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로의 </a:t>
            </a:r>
            <a:r>
              <a:rPr lang="en-US" altLang="ko-KR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router </a:t>
            </a:r>
            <a:r>
              <a:rPr lang="ko-KR" altLang="en-US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이동</a:t>
            </a:r>
            <a:endParaRPr lang="en-US" altLang="ko-KR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B0EE48F-A665-4AE7-3B4D-B0AC0E2FBE96}"/>
              </a:ext>
            </a:extLst>
          </p:cNvPr>
          <p:cNvSpPr/>
          <p:nvPr/>
        </p:nvSpPr>
        <p:spPr>
          <a:xfrm>
            <a:off x="218113" y="1856498"/>
            <a:ext cx="5126182" cy="4544291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788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C48658-2924-2AFA-2F64-DD48009B4F21}"/>
              </a:ext>
            </a:extLst>
          </p:cNvPr>
          <p:cNvSpPr txBox="1"/>
          <p:nvPr/>
        </p:nvSpPr>
        <p:spPr>
          <a:xfrm>
            <a:off x="218113" y="263001"/>
            <a:ext cx="509145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03.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데이터 베이스 모델링</a:t>
            </a:r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(ERD)</a:t>
            </a:r>
            <a:endParaRPr lang="ko-KR" altLang="en-US" sz="3000" b="1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01CC747-F5C6-19C7-A855-1133F550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36" y="1371437"/>
            <a:ext cx="5225812" cy="528590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B4A45EF-0579-C38D-DD56-917557652EF7}"/>
              </a:ext>
            </a:extLst>
          </p:cNvPr>
          <p:cNvSpPr txBox="1"/>
          <p:nvPr/>
        </p:nvSpPr>
        <p:spPr>
          <a:xfrm>
            <a:off x="7334354" y="2457153"/>
            <a:ext cx="362124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Article :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게시글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Comment :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댓글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6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Article_like</a:t>
            </a: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: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게시글의 좋아요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Movie :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영화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Genre :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영화의 장르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Rating : </a:t>
            </a:r>
            <a:r>
              <a:rPr lang="ko-KR" altLang="en-US" sz="16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유저들이 평가한 평점</a:t>
            </a:r>
            <a:endParaRPr lang="en-US" altLang="ko-KR" sz="16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6864A0B7-4710-10ED-33EA-01D1123BB0A5}"/>
              </a:ext>
            </a:extLst>
          </p:cNvPr>
          <p:cNvSpPr/>
          <p:nvPr/>
        </p:nvSpPr>
        <p:spPr>
          <a:xfrm>
            <a:off x="6392245" y="1585392"/>
            <a:ext cx="5126182" cy="4544291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611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C48658-2924-2AFA-2F64-DD48009B4F21}"/>
              </a:ext>
            </a:extLst>
          </p:cNvPr>
          <p:cNvSpPr txBox="1"/>
          <p:nvPr/>
        </p:nvSpPr>
        <p:spPr>
          <a:xfrm>
            <a:off x="218113" y="273080"/>
            <a:ext cx="21611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04.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필수기능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3DEAA2-6990-F0F2-2A94-20A2B77734F9}"/>
              </a:ext>
            </a:extLst>
          </p:cNvPr>
          <p:cNvSpPr txBox="1"/>
          <p:nvPr/>
        </p:nvSpPr>
        <p:spPr>
          <a:xfrm>
            <a:off x="1209352" y="803001"/>
            <a:ext cx="921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>
                <a:solidFill>
                  <a:schemeClr val="bg1"/>
                </a:solidFill>
                <a:latin typeface="+mj-lt"/>
              </a:rPr>
              <a:t>관리자 뷰</a:t>
            </a:r>
            <a:endParaRPr lang="ko-KR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B33D39-58CA-CE9C-080D-D794684BBE1F}"/>
              </a:ext>
            </a:extLst>
          </p:cNvPr>
          <p:cNvSpPr/>
          <p:nvPr/>
        </p:nvSpPr>
        <p:spPr>
          <a:xfrm flipV="1">
            <a:off x="1209352" y="1080000"/>
            <a:ext cx="921451" cy="700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1A6C9A4-04A0-7E03-8E11-C96C1CE4A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14" y="1332922"/>
            <a:ext cx="7617203" cy="4515884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D94B4084-A2BC-7BA5-5CE2-0F381597DE77}"/>
              </a:ext>
            </a:extLst>
          </p:cNvPr>
          <p:cNvSpPr/>
          <p:nvPr/>
        </p:nvSpPr>
        <p:spPr>
          <a:xfrm>
            <a:off x="6644081" y="1332922"/>
            <a:ext cx="251669" cy="252597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67A0EBBA-57B1-C2D0-0FEE-8DFE9FA6DF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7077" y="1335279"/>
            <a:ext cx="3976809" cy="462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72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6E07D31-122B-C0E4-CE24-358D50188912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C48658-2924-2AFA-2F64-DD48009B4F21}"/>
              </a:ext>
            </a:extLst>
          </p:cNvPr>
          <p:cNvSpPr txBox="1"/>
          <p:nvPr/>
        </p:nvSpPr>
        <p:spPr>
          <a:xfrm>
            <a:off x="218113" y="273080"/>
            <a:ext cx="21611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04. </a:t>
            </a:r>
            <a:r>
              <a:rPr lang="ko-KR" altLang="en-US" sz="3000" b="1" dirty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필수기능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3DEAA2-6990-F0F2-2A94-20A2B77734F9}"/>
              </a:ext>
            </a:extLst>
          </p:cNvPr>
          <p:cNvSpPr txBox="1"/>
          <p:nvPr/>
        </p:nvSpPr>
        <p:spPr>
          <a:xfrm>
            <a:off x="2962651" y="803001"/>
            <a:ext cx="921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+mj-lt"/>
              </a:rPr>
              <a:t>영화정보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B33D39-58CA-CE9C-080D-D794684BBE1F}"/>
              </a:ext>
            </a:extLst>
          </p:cNvPr>
          <p:cNvSpPr/>
          <p:nvPr/>
        </p:nvSpPr>
        <p:spPr>
          <a:xfrm flipV="1">
            <a:off x="2962651" y="1080000"/>
            <a:ext cx="921451" cy="700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182D782-31CD-2D9C-000E-64041C8D1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24" y="1236452"/>
            <a:ext cx="11308360" cy="534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919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399</Words>
  <Application>Microsoft Office PowerPoint</Application>
  <PresentationFormat>와이드스크린</PresentationFormat>
  <Paragraphs>85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굴림</vt:lpstr>
      <vt:lpstr>맑은 고딕</vt:lpstr>
      <vt:lpstr>휴먼모음T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동주</dc:creator>
  <cp:lastModifiedBy>박세호</cp:lastModifiedBy>
  <cp:revision>62</cp:revision>
  <dcterms:created xsi:type="dcterms:W3CDTF">2022-05-26T12:31:36Z</dcterms:created>
  <dcterms:modified xsi:type="dcterms:W3CDTF">2022-05-26T16:34:23Z</dcterms:modified>
</cp:coreProperties>
</file>

<file path=docProps/thumbnail.jpeg>
</file>